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5"/>
  </p:handoutMasterIdLst>
  <p:sldIdLst>
    <p:sldId id="256" r:id="rId2"/>
    <p:sldId id="262" r:id="rId3"/>
    <p:sldId id="258" r:id="rId4"/>
    <p:sldId id="257" r:id="rId5"/>
    <p:sldId id="281" r:id="rId6"/>
    <p:sldId id="282" r:id="rId7"/>
    <p:sldId id="272" r:id="rId8"/>
    <p:sldId id="287" r:id="rId9"/>
    <p:sldId id="273" r:id="rId10"/>
    <p:sldId id="274" r:id="rId11"/>
    <p:sldId id="284" r:id="rId12"/>
    <p:sldId id="285" r:id="rId13"/>
    <p:sldId id="286"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5BE8"/>
    <a:srgbClr val="CCFF33"/>
    <a:srgbClr val="993300"/>
    <a:srgbClr val="669900"/>
    <a:srgbClr val="000066"/>
    <a:srgbClr val="663300"/>
    <a:srgbClr val="006600"/>
    <a:srgbClr val="CC99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596" autoAdjust="0"/>
    <p:restoredTop sz="90929"/>
  </p:normalViewPr>
  <p:slideViewPr>
    <p:cSldViewPr>
      <p:cViewPr varScale="1">
        <p:scale>
          <a:sx n="114" d="100"/>
          <a:sy n="114" d="100"/>
        </p:scale>
        <p:origin x="221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BB2887-1022-4BBC-B6BB-DDEB0E18F45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8675" name="Rectangle 3">
            <a:extLst>
              <a:ext uri="{FF2B5EF4-FFF2-40B4-BE49-F238E27FC236}">
                <a16:creationId xmlns:a16="http://schemas.microsoft.com/office/drawing/2014/main" id="{9EED6446-6D88-4B5D-A985-F265590C4B4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8676" name="Rectangle 4">
            <a:extLst>
              <a:ext uri="{FF2B5EF4-FFF2-40B4-BE49-F238E27FC236}">
                <a16:creationId xmlns:a16="http://schemas.microsoft.com/office/drawing/2014/main" id="{663EA87E-0468-42A1-99FB-4EAAF21DF9B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8677" name="Rectangle 5">
            <a:extLst>
              <a:ext uri="{FF2B5EF4-FFF2-40B4-BE49-F238E27FC236}">
                <a16:creationId xmlns:a16="http://schemas.microsoft.com/office/drawing/2014/main" id="{EE632E7F-E2C7-46A2-B200-756E14FCC42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BC8E003-376D-41B8-A2E8-30B30E9715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C621108-1F8F-455E-AD09-BD63D801CD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CE825A8-F805-47F1-91C2-75EAB77827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9895D89-79DA-4937-AD2E-F4ED7D84D6D5}"/>
              </a:ext>
            </a:extLst>
          </p:cNvPr>
          <p:cNvSpPr>
            <a:spLocks noGrp="1" noChangeArrowheads="1"/>
          </p:cNvSpPr>
          <p:nvPr>
            <p:ph type="sldNum" sz="quarter" idx="12"/>
          </p:nvPr>
        </p:nvSpPr>
        <p:spPr>
          <a:ln/>
        </p:spPr>
        <p:txBody>
          <a:bodyPr/>
          <a:lstStyle>
            <a:lvl1pPr>
              <a:defRPr/>
            </a:lvl1pPr>
          </a:lstStyle>
          <a:p>
            <a:pPr>
              <a:defRPr/>
            </a:pPr>
            <a:fld id="{6D0915CD-5894-42B6-9F24-16CEFCD789BA}" type="slidenum">
              <a:rPr lang="en-US" altLang="en-US"/>
              <a:pPr>
                <a:defRPr/>
              </a:pPr>
              <a:t>‹#›</a:t>
            </a:fld>
            <a:endParaRPr lang="en-US" altLang="en-US"/>
          </a:p>
        </p:txBody>
      </p:sp>
    </p:spTree>
    <p:extLst>
      <p:ext uri="{BB962C8B-B14F-4D97-AF65-F5344CB8AC3E}">
        <p14:creationId xmlns:p14="http://schemas.microsoft.com/office/powerpoint/2010/main" val="77365191"/>
      </p:ext>
    </p:extLst>
  </p:cSld>
  <p:clrMapOvr>
    <a:masterClrMapping/>
  </p:clrMapOvr>
  <p:transition spd="med">
    <p:blinds/>
    <p:sndAc>
      <p:stSnd>
        <p:snd r:embed="rId1" name="PROJCTO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D181E14-7111-46E7-B528-080338A4F5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BBD20E3-3F80-44A9-B49B-BF467707C2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129917E-0FC2-490D-AC82-15ABE4B33DBE}"/>
              </a:ext>
            </a:extLst>
          </p:cNvPr>
          <p:cNvSpPr>
            <a:spLocks noGrp="1" noChangeArrowheads="1"/>
          </p:cNvSpPr>
          <p:nvPr>
            <p:ph type="sldNum" sz="quarter" idx="12"/>
          </p:nvPr>
        </p:nvSpPr>
        <p:spPr>
          <a:ln/>
        </p:spPr>
        <p:txBody>
          <a:bodyPr/>
          <a:lstStyle>
            <a:lvl1pPr>
              <a:defRPr/>
            </a:lvl1pPr>
          </a:lstStyle>
          <a:p>
            <a:pPr>
              <a:defRPr/>
            </a:pPr>
            <a:fld id="{DF6B657D-5493-48CE-B5A2-9B6AFE74A011}" type="slidenum">
              <a:rPr lang="en-US" altLang="en-US"/>
              <a:pPr>
                <a:defRPr/>
              </a:pPr>
              <a:t>‹#›</a:t>
            </a:fld>
            <a:endParaRPr lang="en-US" altLang="en-US"/>
          </a:p>
        </p:txBody>
      </p:sp>
    </p:spTree>
    <p:extLst>
      <p:ext uri="{BB962C8B-B14F-4D97-AF65-F5344CB8AC3E}">
        <p14:creationId xmlns:p14="http://schemas.microsoft.com/office/powerpoint/2010/main" val="1582183466"/>
      </p:ext>
    </p:extLst>
  </p:cSld>
  <p:clrMapOvr>
    <a:masterClrMapping/>
  </p:clrMapOvr>
  <p:transition spd="med">
    <p:blinds/>
    <p:sndAc>
      <p:stSnd>
        <p:snd r:embed="rId1" name="PROJCTO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9F58795-084A-4972-9D38-35383ED92B7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1692DE-B700-437B-96AC-81657279A6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E94A9B9-5EB8-4FA8-9CB2-A3971827D537}"/>
              </a:ext>
            </a:extLst>
          </p:cNvPr>
          <p:cNvSpPr>
            <a:spLocks noGrp="1" noChangeArrowheads="1"/>
          </p:cNvSpPr>
          <p:nvPr>
            <p:ph type="sldNum" sz="quarter" idx="12"/>
          </p:nvPr>
        </p:nvSpPr>
        <p:spPr>
          <a:ln/>
        </p:spPr>
        <p:txBody>
          <a:bodyPr/>
          <a:lstStyle>
            <a:lvl1pPr>
              <a:defRPr/>
            </a:lvl1pPr>
          </a:lstStyle>
          <a:p>
            <a:pPr>
              <a:defRPr/>
            </a:pPr>
            <a:fld id="{677FAD2D-839F-4B6C-8F3B-4034BC1FE779}" type="slidenum">
              <a:rPr lang="en-US" altLang="en-US"/>
              <a:pPr>
                <a:defRPr/>
              </a:pPr>
              <a:t>‹#›</a:t>
            </a:fld>
            <a:endParaRPr lang="en-US" altLang="en-US"/>
          </a:p>
        </p:txBody>
      </p:sp>
    </p:spTree>
    <p:extLst>
      <p:ext uri="{BB962C8B-B14F-4D97-AF65-F5344CB8AC3E}">
        <p14:creationId xmlns:p14="http://schemas.microsoft.com/office/powerpoint/2010/main" val="2496418187"/>
      </p:ext>
    </p:extLst>
  </p:cSld>
  <p:clrMapOvr>
    <a:masterClrMapping/>
  </p:clrMapOvr>
  <p:transition spd="med">
    <p:blinds/>
    <p:sndAc>
      <p:stSnd>
        <p:snd r:embed="rId1" name="PROJCTO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9F5F90-90C9-4F17-9616-1FC6AD4845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34DAD0E-9BE3-4939-9064-82DCBDCBEF2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44F1242-B3BB-49E3-9DD7-BB7A6293FA95}"/>
              </a:ext>
            </a:extLst>
          </p:cNvPr>
          <p:cNvSpPr>
            <a:spLocks noGrp="1" noChangeArrowheads="1"/>
          </p:cNvSpPr>
          <p:nvPr>
            <p:ph type="sldNum" sz="quarter" idx="12"/>
          </p:nvPr>
        </p:nvSpPr>
        <p:spPr>
          <a:ln/>
        </p:spPr>
        <p:txBody>
          <a:bodyPr/>
          <a:lstStyle>
            <a:lvl1pPr>
              <a:defRPr/>
            </a:lvl1pPr>
          </a:lstStyle>
          <a:p>
            <a:pPr>
              <a:defRPr/>
            </a:pPr>
            <a:fld id="{44B56332-C1D6-412D-837D-6340CFD57D59}" type="slidenum">
              <a:rPr lang="en-US" altLang="en-US"/>
              <a:pPr>
                <a:defRPr/>
              </a:pPr>
              <a:t>‹#›</a:t>
            </a:fld>
            <a:endParaRPr lang="en-US" altLang="en-US"/>
          </a:p>
        </p:txBody>
      </p:sp>
    </p:spTree>
    <p:extLst>
      <p:ext uri="{BB962C8B-B14F-4D97-AF65-F5344CB8AC3E}">
        <p14:creationId xmlns:p14="http://schemas.microsoft.com/office/powerpoint/2010/main" val="767678748"/>
      </p:ext>
    </p:extLst>
  </p:cSld>
  <p:clrMapOvr>
    <a:masterClrMapping/>
  </p:clrMapOvr>
  <p:transition spd="med">
    <p:blinds/>
    <p:sndAc>
      <p:stSnd>
        <p:snd r:embed="rId1" name="PROJCTO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EB9B629-6EA7-4238-92E9-108F531F5BF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74AE708-B7FE-4582-814D-A5E42077A9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727B7F-03D8-4811-B309-E48377DC50C1}"/>
              </a:ext>
            </a:extLst>
          </p:cNvPr>
          <p:cNvSpPr>
            <a:spLocks noGrp="1" noChangeArrowheads="1"/>
          </p:cNvSpPr>
          <p:nvPr>
            <p:ph type="sldNum" sz="quarter" idx="12"/>
          </p:nvPr>
        </p:nvSpPr>
        <p:spPr>
          <a:ln/>
        </p:spPr>
        <p:txBody>
          <a:bodyPr/>
          <a:lstStyle>
            <a:lvl1pPr>
              <a:defRPr/>
            </a:lvl1pPr>
          </a:lstStyle>
          <a:p>
            <a:pPr>
              <a:defRPr/>
            </a:pPr>
            <a:fld id="{9395A846-CE81-42AF-98CD-0AFA5948A03F}" type="slidenum">
              <a:rPr lang="en-US" altLang="en-US"/>
              <a:pPr>
                <a:defRPr/>
              </a:pPr>
              <a:t>‹#›</a:t>
            </a:fld>
            <a:endParaRPr lang="en-US" altLang="en-US"/>
          </a:p>
        </p:txBody>
      </p:sp>
    </p:spTree>
    <p:extLst>
      <p:ext uri="{BB962C8B-B14F-4D97-AF65-F5344CB8AC3E}">
        <p14:creationId xmlns:p14="http://schemas.microsoft.com/office/powerpoint/2010/main" val="1208021218"/>
      </p:ext>
    </p:extLst>
  </p:cSld>
  <p:clrMapOvr>
    <a:masterClrMapping/>
  </p:clrMapOvr>
  <p:transition spd="med">
    <p:blinds/>
    <p:sndAc>
      <p:stSnd>
        <p:snd r:embed="rId1" name="PROJCTO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4D3B68E-2388-4365-B629-BE2FF410E9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3B6C4F7-2BFC-4EA5-A997-0386577355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75DC1DB-67D4-463A-9F70-7D5D1B9FC94F}"/>
              </a:ext>
            </a:extLst>
          </p:cNvPr>
          <p:cNvSpPr>
            <a:spLocks noGrp="1" noChangeArrowheads="1"/>
          </p:cNvSpPr>
          <p:nvPr>
            <p:ph type="sldNum" sz="quarter" idx="12"/>
          </p:nvPr>
        </p:nvSpPr>
        <p:spPr>
          <a:ln/>
        </p:spPr>
        <p:txBody>
          <a:bodyPr/>
          <a:lstStyle>
            <a:lvl1pPr>
              <a:defRPr/>
            </a:lvl1pPr>
          </a:lstStyle>
          <a:p>
            <a:pPr>
              <a:defRPr/>
            </a:pPr>
            <a:fld id="{9B342362-EAD4-4FFC-8FC8-152A79F2BA26}" type="slidenum">
              <a:rPr lang="en-US" altLang="en-US"/>
              <a:pPr>
                <a:defRPr/>
              </a:pPr>
              <a:t>‹#›</a:t>
            </a:fld>
            <a:endParaRPr lang="en-US" altLang="en-US"/>
          </a:p>
        </p:txBody>
      </p:sp>
    </p:spTree>
    <p:extLst>
      <p:ext uri="{BB962C8B-B14F-4D97-AF65-F5344CB8AC3E}">
        <p14:creationId xmlns:p14="http://schemas.microsoft.com/office/powerpoint/2010/main" val="1956425921"/>
      </p:ext>
    </p:extLst>
  </p:cSld>
  <p:clrMapOvr>
    <a:masterClrMapping/>
  </p:clrMapOvr>
  <p:transition spd="med">
    <p:blinds/>
    <p:sndAc>
      <p:stSnd>
        <p:snd r:embed="rId1" name="PROJCTO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E1CD335-295A-4416-A929-91D5ACCF10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0A123E1-7FDE-43B8-93FE-26658777B1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576F67A-B47A-4F7B-A09B-D8C1E040677A}"/>
              </a:ext>
            </a:extLst>
          </p:cNvPr>
          <p:cNvSpPr>
            <a:spLocks noGrp="1" noChangeArrowheads="1"/>
          </p:cNvSpPr>
          <p:nvPr>
            <p:ph type="sldNum" sz="quarter" idx="12"/>
          </p:nvPr>
        </p:nvSpPr>
        <p:spPr>
          <a:ln/>
        </p:spPr>
        <p:txBody>
          <a:bodyPr/>
          <a:lstStyle>
            <a:lvl1pPr>
              <a:defRPr/>
            </a:lvl1pPr>
          </a:lstStyle>
          <a:p>
            <a:pPr>
              <a:defRPr/>
            </a:pPr>
            <a:fld id="{6879B7E3-0F48-4213-B570-5628110455E9}" type="slidenum">
              <a:rPr lang="en-US" altLang="en-US"/>
              <a:pPr>
                <a:defRPr/>
              </a:pPr>
              <a:t>‹#›</a:t>
            </a:fld>
            <a:endParaRPr lang="en-US" altLang="en-US"/>
          </a:p>
        </p:txBody>
      </p:sp>
    </p:spTree>
    <p:extLst>
      <p:ext uri="{BB962C8B-B14F-4D97-AF65-F5344CB8AC3E}">
        <p14:creationId xmlns:p14="http://schemas.microsoft.com/office/powerpoint/2010/main" val="873489297"/>
      </p:ext>
    </p:extLst>
  </p:cSld>
  <p:clrMapOvr>
    <a:masterClrMapping/>
  </p:clrMapOvr>
  <p:transition spd="med">
    <p:blinds/>
    <p:sndAc>
      <p:stSnd>
        <p:snd r:embed="rId1" name="PROJCTO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DD90CDB-E1E1-4F22-8417-ED471DFD3C6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2AD57A32-DB3C-4A08-B1F6-17A076DDB1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472C820-4BE2-4DD3-BFED-80962F01E318}"/>
              </a:ext>
            </a:extLst>
          </p:cNvPr>
          <p:cNvSpPr>
            <a:spLocks noGrp="1" noChangeArrowheads="1"/>
          </p:cNvSpPr>
          <p:nvPr>
            <p:ph type="sldNum" sz="quarter" idx="12"/>
          </p:nvPr>
        </p:nvSpPr>
        <p:spPr>
          <a:ln/>
        </p:spPr>
        <p:txBody>
          <a:bodyPr/>
          <a:lstStyle>
            <a:lvl1pPr>
              <a:defRPr/>
            </a:lvl1pPr>
          </a:lstStyle>
          <a:p>
            <a:pPr>
              <a:defRPr/>
            </a:pPr>
            <a:fld id="{53EB3A9E-A4F2-48F8-9BD2-CD481B736B3E}" type="slidenum">
              <a:rPr lang="en-US" altLang="en-US"/>
              <a:pPr>
                <a:defRPr/>
              </a:pPr>
              <a:t>‹#›</a:t>
            </a:fld>
            <a:endParaRPr lang="en-US" altLang="en-US"/>
          </a:p>
        </p:txBody>
      </p:sp>
    </p:spTree>
    <p:extLst>
      <p:ext uri="{BB962C8B-B14F-4D97-AF65-F5344CB8AC3E}">
        <p14:creationId xmlns:p14="http://schemas.microsoft.com/office/powerpoint/2010/main" val="256459775"/>
      </p:ext>
    </p:extLst>
  </p:cSld>
  <p:clrMapOvr>
    <a:masterClrMapping/>
  </p:clrMapOvr>
  <p:transition spd="med">
    <p:blinds/>
    <p:sndAc>
      <p:stSnd>
        <p:snd r:embed="rId1" name="PROJCTO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48AE2B-0DD0-4696-A086-16D862898E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8F807FF0-39B2-41B6-B89D-775C4B8BD26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112F91C-4E4F-49B0-A4B4-1648924B43DF}"/>
              </a:ext>
            </a:extLst>
          </p:cNvPr>
          <p:cNvSpPr>
            <a:spLocks noGrp="1" noChangeArrowheads="1"/>
          </p:cNvSpPr>
          <p:nvPr>
            <p:ph type="sldNum" sz="quarter" idx="12"/>
          </p:nvPr>
        </p:nvSpPr>
        <p:spPr>
          <a:ln/>
        </p:spPr>
        <p:txBody>
          <a:bodyPr/>
          <a:lstStyle>
            <a:lvl1pPr>
              <a:defRPr/>
            </a:lvl1pPr>
          </a:lstStyle>
          <a:p>
            <a:pPr>
              <a:defRPr/>
            </a:pPr>
            <a:fld id="{0DA07396-1905-46E9-8567-0D9FFD88289D}" type="slidenum">
              <a:rPr lang="en-US" altLang="en-US"/>
              <a:pPr>
                <a:defRPr/>
              </a:pPr>
              <a:t>‹#›</a:t>
            </a:fld>
            <a:endParaRPr lang="en-US" altLang="en-US"/>
          </a:p>
        </p:txBody>
      </p:sp>
    </p:spTree>
    <p:extLst>
      <p:ext uri="{BB962C8B-B14F-4D97-AF65-F5344CB8AC3E}">
        <p14:creationId xmlns:p14="http://schemas.microsoft.com/office/powerpoint/2010/main" val="3022871403"/>
      </p:ext>
    </p:extLst>
  </p:cSld>
  <p:clrMapOvr>
    <a:masterClrMapping/>
  </p:clrMapOvr>
  <p:transition spd="med">
    <p:blinds/>
    <p:sndAc>
      <p:stSnd>
        <p:snd r:embed="rId1" name="PROJCTO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B2BA773-4D21-48A4-B169-594E798ADA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0AD5EDA-7FF6-427D-821C-77FE91AF4A3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8D3A6C-7513-47E0-8370-4A1919F12114}"/>
              </a:ext>
            </a:extLst>
          </p:cNvPr>
          <p:cNvSpPr>
            <a:spLocks noGrp="1" noChangeArrowheads="1"/>
          </p:cNvSpPr>
          <p:nvPr>
            <p:ph type="sldNum" sz="quarter" idx="12"/>
          </p:nvPr>
        </p:nvSpPr>
        <p:spPr>
          <a:ln/>
        </p:spPr>
        <p:txBody>
          <a:bodyPr/>
          <a:lstStyle>
            <a:lvl1pPr>
              <a:defRPr/>
            </a:lvl1pPr>
          </a:lstStyle>
          <a:p>
            <a:pPr>
              <a:defRPr/>
            </a:pPr>
            <a:fld id="{7001C2CE-A76D-42AB-9498-13FC9BC627AC}" type="slidenum">
              <a:rPr lang="en-US" altLang="en-US"/>
              <a:pPr>
                <a:defRPr/>
              </a:pPr>
              <a:t>‹#›</a:t>
            </a:fld>
            <a:endParaRPr lang="en-US" altLang="en-US"/>
          </a:p>
        </p:txBody>
      </p:sp>
    </p:spTree>
    <p:extLst>
      <p:ext uri="{BB962C8B-B14F-4D97-AF65-F5344CB8AC3E}">
        <p14:creationId xmlns:p14="http://schemas.microsoft.com/office/powerpoint/2010/main" val="1941098099"/>
      </p:ext>
    </p:extLst>
  </p:cSld>
  <p:clrMapOvr>
    <a:masterClrMapping/>
  </p:clrMapOvr>
  <p:transition spd="med">
    <p:blinds/>
    <p:sndAc>
      <p:stSnd>
        <p:snd r:embed="rId1" name="PROJCTO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919CA77-7EE3-4A07-84B3-8568CDD056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C24458E-D367-4818-98C3-FA87B4A5C0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3D1E95B-8C78-4503-8ADD-1CB4328C8608}"/>
              </a:ext>
            </a:extLst>
          </p:cNvPr>
          <p:cNvSpPr>
            <a:spLocks noGrp="1" noChangeArrowheads="1"/>
          </p:cNvSpPr>
          <p:nvPr>
            <p:ph type="sldNum" sz="quarter" idx="12"/>
          </p:nvPr>
        </p:nvSpPr>
        <p:spPr>
          <a:ln/>
        </p:spPr>
        <p:txBody>
          <a:bodyPr/>
          <a:lstStyle>
            <a:lvl1pPr>
              <a:defRPr/>
            </a:lvl1pPr>
          </a:lstStyle>
          <a:p>
            <a:pPr>
              <a:defRPr/>
            </a:pPr>
            <a:fld id="{E08CEE1B-0708-48F0-AF51-D8C5D0ADB81C}" type="slidenum">
              <a:rPr lang="en-US" altLang="en-US"/>
              <a:pPr>
                <a:defRPr/>
              </a:pPr>
              <a:t>‹#›</a:t>
            </a:fld>
            <a:endParaRPr lang="en-US" altLang="en-US"/>
          </a:p>
        </p:txBody>
      </p:sp>
    </p:spTree>
    <p:extLst>
      <p:ext uri="{BB962C8B-B14F-4D97-AF65-F5344CB8AC3E}">
        <p14:creationId xmlns:p14="http://schemas.microsoft.com/office/powerpoint/2010/main" val="1227758513"/>
      </p:ext>
    </p:extLst>
  </p:cSld>
  <p:clrMapOvr>
    <a:masterClrMapping/>
  </p:clrMapOvr>
  <p:transition spd="med">
    <p:blinds/>
    <p:sndAc>
      <p:stSnd>
        <p:snd r:embed="rId1" name="PROJCTO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hlink"/>
            </a:gs>
            <a:gs pos="100000">
              <a:schemeClr val="accent2"/>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C5AE04-8E1C-4342-8634-ACF897B3F45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DC559E7-5DEC-4500-A762-764AFD37125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64AB7F8-D760-4526-976C-D8BC31BEF0E5}"/>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F19292D1-486C-45BD-8DDC-704D188AC64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A52955F3-F5FD-4C44-88F1-4CFBCF12CA53}"/>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CB13C1D-0F11-4496-81F2-C866D42AE3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p:sndAc>
      <p:stSnd>
        <p:snd r:embed="rId13" name="PROJCTOR.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0.png"/><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http://www.arcytech.org/java/pythagoras/images/pythagoras_sc_sm.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0.png"/><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96000">
              <a:schemeClr val="accent2"/>
            </a:gs>
            <a:gs pos="55000">
              <a:schemeClr val="accent2">
                <a:lumMod val="20000"/>
                <a:lumOff val="80000"/>
              </a:schemeClr>
            </a:gs>
          </a:gsLst>
          <a:lin ang="27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885A8AC-0FF0-41FA-B5D5-EC16A044BE36}"/>
              </a:ext>
            </a:extLst>
          </p:cNvPr>
          <p:cNvSpPr>
            <a:spLocks noGrp="1" noChangeArrowheads="1"/>
          </p:cNvSpPr>
          <p:nvPr>
            <p:ph type="ctrTitle"/>
          </p:nvPr>
        </p:nvSpPr>
        <p:spPr>
          <a:xfrm>
            <a:off x="685800" y="0"/>
            <a:ext cx="7772400" cy="1143000"/>
          </a:xfrm>
        </p:spPr>
        <p:txBody>
          <a:bodyPr/>
          <a:lstStyle/>
          <a:p>
            <a:pPr>
              <a:defRPr/>
            </a:pPr>
            <a:r>
              <a:rPr lang="en-US" altLang="en-US" sz="3600" b="1" dirty="0">
                <a:effectLst>
                  <a:outerShdw blurRad="38100" dist="38100" dir="2700000" algn="tl">
                    <a:srgbClr val="FFFFFF"/>
                  </a:outerShdw>
                </a:effectLst>
                <a:latin typeface="Berlin Sans FB" panose="020E0602020502020306" pitchFamily="34" charset="0"/>
              </a:rPr>
              <a:t>PYTHAGORAS</a:t>
            </a:r>
          </a:p>
        </p:txBody>
      </p:sp>
      <p:sp>
        <p:nvSpPr>
          <p:cNvPr id="3075" name="Rectangle 3">
            <a:extLst>
              <a:ext uri="{FF2B5EF4-FFF2-40B4-BE49-F238E27FC236}">
                <a16:creationId xmlns:a16="http://schemas.microsoft.com/office/drawing/2014/main" id="{2AB98E32-210D-4D98-A7A1-5295151D6808}"/>
              </a:ext>
            </a:extLst>
          </p:cNvPr>
          <p:cNvSpPr>
            <a:spLocks noGrp="1" noChangeArrowheads="1"/>
          </p:cNvSpPr>
          <p:nvPr>
            <p:ph type="subTitle" idx="1"/>
          </p:nvPr>
        </p:nvSpPr>
        <p:spPr>
          <a:xfrm>
            <a:off x="1107163" y="3886200"/>
            <a:ext cx="6400800" cy="1219200"/>
          </a:xfrm>
        </p:spPr>
        <p:txBody>
          <a:bodyPr/>
          <a:lstStyle/>
          <a:p>
            <a:r>
              <a:rPr lang="en-US" altLang="en-US" sz="2400" dirty="0">
                <a:latin typeface="Berlin Sans FB" panose="020E0602020502020306" pitchFamily="34" charset="0"/>
              </a:rPr>
              <a:t>and the</a:t>
            </a:r>
            <a:r>
              <a:rPr lang="en-US" altLang="en-US" dirty="0">
                <a:latin typeface="Berlin Sans FB" panose="020E0602020502020306" pitchFamily="34" charset="0"/>
              </a:rPr>
              <a:t> </a:t>
            </a:r>
          </a:p>
          <a:p>
            <a:r>
              <a:rPr lang="en-US" altLang="en-US" b="1" dirty="0">
                <a:latin typeface="Berlin Sans FB" panose="020E0602020502020306" pitchFamily="34" charset="0"/>
              </a:rPr>
              <a:t>Pythagorean Theorem</a:t>
            </a:r>
            <a:endParaRPr lang="en-US" altLang="en-US" dirty="0">
              <a:latin typeface="Berlin Sans FB" panose="020E0602020502020306" pitchFamily="34" charset="0"/>
            </a:endParaRPr>
          </a:p>
        </p:txBody>
      </p:sp>
      <p:pic>
        <p:nvPicPr>
          <p:cNvPr id="7172" name="Picture 4" descr="Pythagoras Clip Art - Royalty Free - GoGraph">
            <a:extLst>
              <a:ext uri="{FF2B5EF4-FFF2-40B4-BE49-F238E27FC236}">
                <a16:creationId xmlns:a16="http://schemas.microsoft.com/office/drawing/2014/main" id="{CC12C8F2-DEA5-4F7E-898F-23BC5882C3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1" b="7498"/>
          <a:stretch/>
        </p:blipFill>
        <p:spPr bwMode="auto">
          <a:xfrm>
            <a:off x="1981200" y="936594"/>
            <a:ext cx="4876800" cy="302580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Pythagorean Theorem Problems | Pythagorean theorem, Teaching mathematics,  Math methods">
            <a:extLst>
              <a:ext uri="{FF2B5EF4-FFF2-40B4-BE49-F238E27FC236}">
                <a16:creationId xmlns:a16="http://schemas.microsoft.com/office/drawing/2014/main" id="{17828701-9EB4-4713-A4A7-477D06F02A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218716"/>
            <a:ext cx="1909527" cy="15291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Application of Mathematics in Construction">
            <a:extLst>
              <a:ext uri="{FF2B5EF4-FFF2-40B4-BE49-F238E27FC236}">
                <a16:creationId xmlns:a16="http://schemas.microsoft.com/office/drawing/2014/main" id="{7C385D93-2A37-46E1-AAC1-141C90D745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5202872"/>
            <a:ext cx="2378750" cy="13365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685800" y="0"/>
            <a:ext cx="7772400" cy="955675"/>
          </a:xfrm>
        </p:spPr>
        <p:txBody>
          <a:bodyPr/>
          <a:lstStyle/>
          <a:p>
            <a:r>
              <a:rPr lang="en-US" altLang="en-US" sz="3600" b="1" dirty="0">
                <a:latin typeface="Castellar" panose="020A0402060406010301" pitchFamily="18" charset="0"/>
              </a:rPr>
              <a:t>How to Find a Leg</a:t>
            </a:r>
          </a:p>
        </p:txBody>
      </p:sp>
      <p:sp>
        <p:nvSpPr>
          <p:cNvPr id="21509" name="WordArt 5">
            <a:extLst>
              <a:ext uri="{FF2B5EF4-FFF2-40B4-BE49-F238E27FC236}">
                <a16:creationId xmlns:a16="http://schemas.microsoft.com/office/drawing/2014/main" id="{D581FE16-7233-4054-B915-4F0C03834324}"/>
              </a:ext>
            </a:extLst>
          </p:cNvPr>
          <p:cNvSpPr>
            <a:spLocks noChangeArrowheads="1" noChangeShapeType="1" noTextEdit="1"/>
          </p:cNvSpPr>
          <p:nvPr/>
        </p:nvSpPr>
        <p:spPr bwMode="auto">
          <a:xfrm>
            <a:off x="690563" y="5805488"/>
            <a:ext cx="2895600" cy="581025"/>
          </a:xfrm>
          <a:prstGeom prst="rect">
            <a:avLst/>
          </a:prstGeom>
        </p:spPr>
        <p:txBody>
          <a:bodyPr wrap="none" fromWordArt="1">
            <a:prstTxWarp prst="textPlain">
              <a:avLst>
                <a:gd name="adj" fmla="val 50000"/>
              </a:avLst>
            </a:prstTxWarp>
          </a:bodyPr>
          <a:lstStyle/>
          <a:p>
            <a:pPr algn="ctr"/>
            <a:r>
              <a:rPr lang="en-US" kern="10" dirty="0">
                <a:ln w="9525">
                  <a:solidFill>
                    <a:srgbClr val="000000"/>
                  </a:solidFill>
                  <a:round/>
                  <a:headEnd/>
                  <a:tailEnd/>
                </a:ln>
                <a:solidFill>
                  <a:srgbClr val="FF6600"/>
                </a:solidFill>
                <a:latin typeface="Californian FB" panose="0207040306080B030204" pitchFamily="18" charset="0"/>
                <a:cs typeface="Times New Roman" panose="02020603050405020304" pitchFamily="18" charset="0"/>
              </a:rPr>
              <a:t>Answer:  b = 12 !</a:t>
            </a:r>
          </a:p>
        </p:txBody>
      </p:sp>
      <p:grpSp>
        <p:nvGrpSpPr>
          <p:cNvPr id="11268" name="Group 11">
            <a:extLst>
              <a:ext uri="{FF2B5EF4-FFF2-40B4-BE49-F238E27FC236}">
                <a16:creationId xmlns:a16="http://schemas.microsoft.com/office/drawing/2014/main" id="{AC192ED8-67A9-42AA-8D85-61E3A4B3A8FE}"/>
              </a:ext>
            </a:extLst>
          </p:cNvPr>
          <p:cNvGrpSpPr>
            <a:grpSpLocks/>
          </p:cNvGrpSpPr>
          <p:nvPr/>
        </p:nvGrpSpPr>
        <p:grpSpPr bwMode="auto">
          <a:xfrm>
            <a:off x="5520533" y="2580481"/>
            <a:ext cx="2062163" cy="1844676"/>
            <a:chOff x="3456" y="1579"/>
            <a:chExt cx="1299" cy="1162"/>
          </a:xfrm>
        </p:grpSpPr>
        <p:sp>
          <p:nvSpPr>
            <p:cNvPr id="11275" name="Text Box 7">
              <a:extLst>
                <a:ext uri="{FF2B5EF4-FFF2-40B4-BE49-F238E27FC236}">
                  <a16:creationId xmlns:a16="http://schemas.microsoft.com/office/drawing/2014/main" id="{8B4E7863-C68A-481D-9242-9125F7FE85BC}"/>
                </a:ext>
              </a:extLst>
            </p:cNvPr>
            <p:cNvSpPr txBox="1">
              <a:spLocks noChangeArrowheads="1"/>
            </p:cNvSpPr>
            <p:nvPr/>
          </p:nvSpPr>
          <p:spPr bwMode="auto">
            <a:xfrm>
              <a:off x="3456" y="1824"/>
              <a:ext cx="1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a</a:t>
              </a:r>
              <a:endParaRPr lang="en-US" altLang="en-US" sz="2400" dirty="0">
                <a:latin typeface="Californian FB" panose="0207040306080B030204" pitchFamily="18" charset="0"/>
              </a:endParaRPr>
            </a:p>
          </p:txBody>
        </p:sp>
        <p:sp>
          <p:nvSpPr>
            <p:cNvPr id="11276" name="Text Box 8">
              <a:extLst>
                <a:ext uri="{FF2B5EF4-FFF2-40B4-BE49-F238E27FC236}">
                  <a16:creationId xmlns:a16="http://schemas.microsoft.com/office/drawing/2014/main" id="{AC5B68F4-96F5-456C-A4B7-0C22CACADF9E}"/>
                </a:ext>
              </a:extLst>
            </p:cNvPr>
            <p:cNvSpPr txBox="1">
              <a:spLocks noChangeArrowheads="1"/>
            </p:cNvSpPr>
            <p:nvPr/>
          </p:nvSpPr>
          <p:spPr bwMode="auto">
            <a:xfrm>
              <a:off x="4490" y="2450"/>
              <a:ext cx="2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b</a:t>
              </a:r>
              <a:endParaRPr lang="en-US" altLang="en-US" sz="2400" dirty="0">
                <a:latin typeface="Californian FB" panose="0207040306080B030204" pitchFamily="18" charset="0"/>
              </a:endParaRPr>
            </a:p>
          </p:txBody>
        </p:sp>
        <p:sp>
          <p:nvSpPr>
            <p:cNvPr id="11277" name="Text Box 9">
              <a:extLst>
                <a:ext uri="{FF2B5EF4-FFF2-40B4-BE49-F238E27FC236}">
                  <a16:creationId xmlns:a16="http://schemas.microsoft.com/office/drawing/2014/main" id="{6C51849E-960C-4802-9287-B999EE24CCB1}"/>
                </a:ext>
              </a:extLst>
            </p:cNvPr>
            <p:cNvSpPr txBox="1">
              <a:spLocks noChangeArrowheads="1"/>
            </p:cNvSpPr>
            <p:nvPr/>
          </p:nvSpPr>
          <p:spPr bwMode="auto">
            <a:xfrm>
              <a:off x="4467" y="1579"/>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c</a:t>
              </a:r>
              <a:endParaRPr lang="en-US" altLang="en-US" sz="2400" dirty="0">
                <a:latin typeface="Californian FB" panose="0207040306080B030204" pitchFamily="18" charset="0"/>
              </a:endParaRPr>
            </a:p>
          </p:txBody>
        </p:sp>
      </p:grpSp>
      <p:grpSp>
        <p:nvGrpSpPr>
          <p:cNvPr id="11269" name="Group 12">
            <a:extLst>
              <a:ext uri="{FF2B5EF4-FFF2-40B4-BE49-F238E27FC236}">
                <a16:creationId xmlns:a16="http://schemas.microsoft.com/office/drawing/2014/main" id="{32F359BA-29C4-4BD6-AC9A-A53B598A973E}"/>
              </a:ext>
            </a:extLst>
          </p:cNvPr>
          <p:cNvGrpSpPr>
            <a:grpSpLocks/>
          </p:cNvGrpSpPr>
          <p:nvPr/>
        </p:nvGrpSpPr>
        <p:grpSpPr bwMode="auto">
          <a:xfrm>
            <a:off x="5867400" y="2286000"/>
            <a:ext cx="3048000" cy="1676400"/>
            <a:chOff x="3696" y="1440"/>
            <a:chExt cx="1920" cy="1056"/>
          </a:xfrm>
        </p:grpSpPr>
        <p:sp>
          <p:nvSpPr>
            <p:cNvPr id="11273" name="AutoShape 6">
              <a:extLst>
                <a:ext uri="{FF2B5EF4-FFF2-40B4-BE49-F238E27FC236}">
                  <a16:creationId xmlns:a16="http://schemas.microsoft.com/office/drawing/2014/main" id="{6054EA32-4DD7-426F-A5BE-0FAE17E7B381}"/>
                </a:ext>
              </a:extLst>
            </p:cNvPr>
            <p:cNvSpPr>
              <a:spLocks noChangeArrowheads="1"/>
            </p:cNvSpPr>
            <p:nvPr/>
          </p:nvSpPr>
          <p:spPr bwMode="auto">
            <a:xfrm>
              <a:off x="3696" y="1440"/>
              <a:ext cx="1920" cy="1056"/>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1274" name="Rectangle 10">
              <a:extLst>
                <a:ext uri="{FF2B5EF4-FFF2-40B4-BE49-F238E27FC236}">
                  <a16:creationId xmlns:a16="http://schemas.microsoft.com/office/drawing/2014/main" id="{53B4B21B-4AE7-4B16-A7E3-542E7F1B9764}"/>
                </a:ext>
              </a:extLst>
            </p:cNvPr>
            <p:cNvSpPr>
              <a:spLocks noChangeArrowheads="1"/>
            </p:cNvSpPr>
            <p:nvPr/>
          </p:nvSpPr>
          <p:spPr bwMode="auto">
            <a:xfrm>
              <a:off x="3696" y="2304"/>
              <a:ext cx="192" cy="192"/>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graphicFrame>
        <p:nvGraphicFramePr>
          <p:cNvPr id="21518" name="Object 14">
            <a:extLst>
              <a:ext uri="{FF2B5EF4-FFF2-40B4-BE49-F238E27FC236}">
                <a16:creationId xmlns:a16="http://schemas.microsoft.com/office/drawing/2014/main" id="{A227853C-ED64-439D-A552-52352D2E29C0}"/>
              </a:ext>
            </a:extLst>
          </p:cNvPr>
          <p:cNvGraphicFramePr>
            <a:graphicFrameLocks noChangeAspect="1"/>
          </p:cNvGraphicFramePr>
          <p:nvPr/>
        </p:nvGraphicFramePr>
        <p:xfrm>
          <a:off x="7673975" y="190500"/>
          <a:ext cx="1241425" cy="2667000"/>
        </p:xfrm>
        <a:graphic>
          <a:graphicData uri="http://schemas.openxmlformats.org/presentationml/2006/ole">
            <mc:AlternateContent xmlns:mc="http://schemas.openxmlformats.org/markup-compatibility/2006">
              <mc:Choice xmlns:v="urn:schemas-microsoft-com:vml" Requires="v">
                <p:oleObj spid="_x0000_s2087" name="Clip" r:id="rId3" imgW="1857375" imgH="3995738" progId="MS_ClipArt_Gallery.2">
                  <p:embed/>
                </p:oleObj>
              </mc:Choice>
              <mc:Fallback>
                <p:oleObj name="Clip" r:id="rId3" imgW="1857375" imgH="3995738" progId="MS_ClipArt_Gallery.2">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3975" y="190500"/>
                        <a:ext cx="12414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9" name="Text Box 15">
            <a:extLst>
              <a:ext uri="{FF2B5EF4-FFF2-40B4-BE49-F238E27FC236}">
                <a16:creationId xmlns:a16="http://schemas.microsoft.com/office/drawing/2014/main" id="{8FCE0333-B902-40D4-A603-695F04FBF583}"/>
              </a:ext>
            </a:extLst>
          </p:cNvPr>
          <p:cNvSpPr txBox="1">
            <a:spLocks noChangeArrowheads="1"/>
          </p:cNvSpPr>
          <p:nvPr/>
        </p:nvSpPr>
        <p:spPr bwMode="auto">
          <a:xfrm>
            <a:off x="938213" y="955675"/>
            <a:ext cx="655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If </a:t>
            </a:r>
            <a:r>
              <a:rPr lang="en-US" altLang="en-US" sz="2400" dirty="0">
                <a:solidFill>
                  <a:srgbClr val="FF0000"/>
                </a:solidFill>
                <a:latin typeface="Californian FB" panose="0207040306080B030204" pitchFamily="18" charset="0"/>
              </a:rPr>
              <a:t>a</a:t>
            </a:r>
            <a:r>
              <a:rPr lang="en-US" altLang="en-US" sz="2400" dirty="0">
                <a:latin typeface="Californian FB" panose="0207040306080B030204" pitchFamily="18" charset="0"/>
              </a:rPr>
              <a:t> </a:t>
            </a:r>
            <a:r>
              <a:rPr lang="en-US" altLang="en-US" sz="2400" dirty="0">
                <a:solidFill>
                  <a:srgbClr val="FF0000"/>
                </a:solidFill>
                <a:latin typeface="Californian FB" panose="0207040306080B030204" pitchFamily="18" charset="0"/>
              </a:rPr>
              <a:t>= 5</a:t>
            </a:r>
            <a:r>
              <a:rPr lang="en-US" altLang="en-US" sz="2400" dirty="0">
                <a:latin typeface="Californian FB" panose="0207040306080B030204" pitchFamily="18" charset="0"/>
              </a:rPr>
              <a:t> and </a:t>
            </a:r>
            <a:r>
              <a:rPr lang="en-US" altLang="en-US" sz="2400" dirty="0">
                <a:solidFill>
                  <a:srgbClr val="FF0000"/>
                </a:solidFill>
                <a:latin typeface="Californian FB" panose="0207040306080B030204" pitchFamily="18" charset="0"/>
              </a:rPr>
              <a:t>c = 13</a:t>
            </a:r>
            <a:r>
              <a:rPr lang="en-US" altLang="en-US" sz="2400" dirty="0">
                <a:latin typeface="Californian FB" panose="0207040306080B030204" pitchFamily="18" charset="0"/>
              </a:rPr>
              <a:t>, then what does </a:t>
            </a:r>
            <a:r>
              <a:rPr lang="en-US" altLang="en-US" sz="2400" dirty="0">
                <a:solidFill>
                  <a:srgbClr val="FF0000"/>
                </a:solidFill>
                <a:latin typeface="Californian FB" panose="0207040306080B030204" pitchFamily="18" charset="0"/>
              </a:rPr>
              <a:t>b</a:t>
            </a:r>
            <a:r>
              <a:rPr lang="en-US" altLang="en-US" sz="2400" dirty="0">
                <a:latin typeface="Californian FB" panose="0207040306080B030204" pitchFamily="18" charset="0"/>
              </a:rPr>
              <a:t> equal?</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A50BEB5-9C5D-4BF2-BADE-42697D1B4DEE}"/>
                  </a:ext>
                </a:extLst>
              </p:cNvPr>
              <p:cNvSpPr>
                <a:spLocks noGrp="1"/>
              </p:cNvSpPr>
              <p:nvPr>
                <p:ph idx="1"/>
              </p:nvPr>
            </p:nvSpPr>
            <p:spPr>
              <a:xfrm>
                <a:off x="722313" y="1685925"/>
                <a:ext cx="3276600" cy="3824288"/>
              </a:xfrm>
            </p:spPr>
            <p:txBody>
              <a:bodyPr/>
              <a:lstStyle/>
              <a:p>
                <a:pPr algn="ctr">
                  <a:buFontTx/>
                  <a:buNone/>
                  <a:defRPr/>
                </a:pPr>
                <a:r>
                  <a:rPr lang="en-US" altLang="en-US" sz="2400" dirty="0">
                    <a:latin typeface="Californian FB" panose="0207040306080B030204" pitchFamily="18" charset="0"/>
                    <a:cs typeface="Arabic Typesetting" panose="03020402040406030203" pitchFamily="66" charset="-78"/>
                  </a:rPr>
                  <a:t>a</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(5)</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(13)</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25    +    b</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169</a:t>
                </a:r>
              </a:p>
              <a:p>
                <a:pPr>
                  <a:buFontTx/>
                  <a:buNone/>
                  <a:defRPr/>
                </a:pPr>
                <a:r>
                  <a:rPr lang="en-US" altLang="en-US" sz="2400" dirty="0">
                    <a:latin typeface="Californian FB" panose="0207040306080B030204" pitchFamily="18" charset="0"/>
                    <a:cs typeface="Arabic Typesetting" panose="03020402040406030203" pitchFamily="66" charset="-78"/>
                  </a:rPr>
                  <a:t>      </a:t>
                </a:r>
                <a:r>
                  <a:rPr lang="en-US" altLang="en-US" sz="2400" u="sng" dirty="0">
                    <a:latin typeface="Californian FB" panose="0207040306080B030204" pitchFamily="18" charset="0"/>
                    <a:cs typeface="Arabic Typesetting" panose="03020402040406030203" pitchFamily="66" charset="-78"/>
                  </a:rPr>
                  <a:t>-25                 =</a:t>
                </a:r>
                <a:r>
                  <a:rPr lang="en-US" altLang="en-US" sz="2400" u="sng" baseline="30000" dirty="0">
                    <a:latin typeface="Californian FB" panose="0207040306080B030204" pitchFamily="18" charset="0"/>
                    <a:cs typeface="Arabic Typesetting" panose="03020402040406030203" pitchFamily="66" charset="-78"/>
                  </a:rPr>
                  <a:t>    </a:t>
                </a:r>
                <a:r>
                  <a:rPr lang="en-US" altLang="en-US" sz="2400" u="sng" dirty="0">
                    <a:latin typeface="Californian FB" panose="0207040306080B030204" pitchFamily="18" charset="0"/>
                    <a:cs typeface="Arabic Typesetting" panose="03020402040406030203" pitchFamily="66" charset="-78"/>
                  </a:rPr>
                  <a:t>-25</a:t>
                </a: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b</a:t>
                </a:r>
                <a:r>
                  <a:rPr lang="en-US" altLang="en-US" sz="2400" baseline="30000" dirty="0">
                    <a:latin typeface="Californian FB" panose="0207040306080B030204" pitchFamily="18" charset="0"/>
                    <a:cs typeface="Arabic Typesetting" panose="03020402040406030203" pitchFamily="66" charset="-78"/>
                    <a:sym typeface="Symbol" panose="05050102010706020507" pitchFamily="18" charset="2"/>
                  </a:rPr>
                  <a:t>2</a:t>
                </a: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   </a:t>
                </a:r>
                <a:r>
                  <a:rPr lang="en-US" altLang="en-US" sz="2400" dirty="0">
                    <a:latin typeface="Californian FB" panose="0207040306080B030204" pitchFamily="18" charset="0"/>
                    <a:cs typeface="Arabic Typesetting" panose="03020402040406030203" pitchFamily="66" charset="-78"/>
                  </a:rPr>
                  <a:t>144</a:t>
                </a: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b = </a:t>
                </a:r>
                <a14:m>
                  <m:oMath xmlns:m="http://schemas.openxmlformats.org/officeDocument/2006/math">
                    <m:rad>
                      <m:radPr>
                        <m:degHide m:val="on"/>
                        <m:ctrlPr>
                          <a:rPr lang="en-US" altLang="en-US" sz="2400" i="1" smtClean="0">
                            <a:latin typeface="Cambria Math" panose="02040503050406030204" pitchFamily="18" charset="0"/>
                            <a:cs typeface="Arabic Typesetting" panose="03020402040406030203" pitchFamily="66" charset="-78"/>
                            <a:sym typeface="Symbol" panose="05050102010706020507" pitchFamily="18" charset="2"/>
                          </a:rPr>
                        </m:ctrlPr>
                      </m:radPr>
                      <m:deg/>
                      <m:e>
                        <m:r>
                          <a:rPr lang="en-US" altLang="en-US" sz="2400" b="0" i="1" smtClean="0">
                            <a:latin typeface="Cambria Math" panose="02040503050406030204" pitchFamily="18" charset="0"/>
                            <a:cs typeface="Arabic Typesetting" panose="03020402040406030203" pitchFamily="66" charset="-78"/>
                            <a:sym typeface="Symbol" panose="05050102010706020507" pitchFamily="18" charset="2"/>
                          </a:rPr>
                          <m:t>144</m:t>
                        </m:r>
                      </m:e>
                    </m:rad>
                  </m:oMath>
                </a14:m>
                <a:endParaRPr lang="en-US" altLang="en-US" sz="2400" dirty="0">
                  <a:latin typeface="Californian FB" panose="0207040306080B030204" pitchFamily="18" charset="0"/>
                  <a:cs typeface="Arabic Typesetting" panose="03020402040406030203" pitchFamily="66" charset="-78"/>
                  <a:sym typeface="Symbol" panose="05050102010706020507" pitchFamily="18" charset="2"/>
                </a:endParaRPr>
              </a:p>
              <a:p>
                <a:pPr algn="ctr">
                  <a:buFontTx/>
                  <a:buNone/>
                  <a:defRPr/>
                </a:pPr>
                <a:r>
                  <a:rPr lang="en-US" altLang="en-US" sz="2400" dirty="0">
                    <a:latin typeface="Californian FB" panose="0207040306080B030204" pitchFamily="18" charset="0"/>
                    <a:cs typeface="Arabic Typesetting" panose="03020402040406030203" pitchFamily="66" charset="-78"/>
                  </a:rPr>
                  <a:t>b = 12,     b = -12</a:t>
                </a:r>
              </a:p>
              <a:p>
                <a:pPr>
                  <a:buFontTx/>
                  <a:buNone/>
                  <a:defRPr/>
                </a:pPr>
                <a:r>
                  <a:rPr lang="en-US" altLang="en-US"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reject</a:t>
                </a:r>
              </a:p>
              <a:p>
                <a:pPr marL="0" indent="0">
                  <a:buFontTx/>
                  <a:buNone/>
                  <a:defRPr/>
                </a:pPr>
                <a:endParaRPr lang="en-US" dirty="0"/>
              </a:p>
            </p:txBody>
          </p:sp>
        </mc:Choice>
        <mc:Fallback xmlns="">
          <p:sp>
            <p:nvSpPr>
              <p:cNvPr id="2" name="Content Placeholder 1">
                <a:extLst>
                  <a:ext uri="{FF2B5EF4-FFF2-40B4-BE49-F238E27FC236}">
                    <a16:creationId xmlns:a16="http://schemas.microsoft.com/office/drawing/2014/main" id="{4A50BEB5-9C5D-4BF2-BADE-42697D1B4DEE}"/>
                  </a:ext>
                </a:extLst>
              </p:cNvPr>
              <p:cNvSpPr>
                <a:spLocks noGrp="1" noRot="1" noChangeAspect="1" noMove="1" noResize="1" noEditPoints="1" noAdjustHandles="1" noChangeArrowheads="1" noChangeShapeType="1" noTextEdit="1"/>
              </p:cNvSpPr>
              <p:nvPr>
                <p:ph idx="1"/>
              </p:nvPr>
            </p:nvSpPr>
            <p:spPr>
              <a:xfrm>
                <a:off x="722313" y="1685925"/>
                <a:ext cx="3276600" cy="3824288"/>
              </a:xfrm>
              <a:blipFill>
                <a:blip r:embed="rId5"/>
                <a:stretch>
                  <a:fillRect t="-1116" b="-319"/>
                </a:stretch>
              </a:blipFill>
            </p:spPr>
            <p:txBody>
              <a:bodyPr/>
              <a:lstStyle/>
              <a:p>
                <a:r>
                  <a:rPr lang="en-US">
                    <a:noFill/>
                  </a:rPr>
                  <a:t> </a:t>
                </a:r>
              </a:p>
            </p:txBody>
          </p:sp>
        </mc:Fallback>
      </mc:AlternateContent>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1519"/>
                                        </p:tgtEl>
                                        <p:attrNameLst>
                                          <p:attrName>style.visibility</p:attrName>
                                        </p:attrNameLst>
                                      </p:cBhvr>
                                      <p:to>
                                        <p:strVal val="visible"/>
                                      </p:to>
                                    </p:set>
                                    <p:anim calcmode="lin" valueType="num">
                                      <p:cBhvr additive="base">
                                        <p:cTn id="7" dur="750" fill="hold"/>
                                        <p:tgtEl>
                                          <p:spTgt spid="21519"/>
                                        </p:tgtEl>
                                        <p:attrNameLst>
                                          <p:attrName>ppt_x</p:attrName>
                                        </p:attrNameLst>
                                      </p:cBhvr>
                                      <p:tavLst>
                                        <p:tav tm="0">
                                          <p:val>
                                            <p:strVal val="0-#ppt_w/2"/>
                                          </p:val>
                                        </p:tav>
                                        <p:tav tm="100000">
                                          <p:val>
                                            <p:strVal val="#ppt_x"/>
                                          </p:val>
                                        </p:tav>
                                      </p:tavLst>
                                    </p:anim>
                                    <p:anim calcmode="lin" valueType="num">
                                      <p:cBhvr additive="base">
                                        <p:cTn id="8" dur="750" fill="hold"/>
                                        <p:tgtEl>
                                          <p:spTgt spid="215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750"/>
                            </p:stCondLst>
                            <p:childTnLst>
                              <p:par>
                                <p:cTn id="10" presetID="17" presetClass="entr" presetSubtype="1" fill="hold" nodeType="afterEffect">
                                  <p:stCondLst>
                                    <p:cond delay="750"/>
                                  </p:stCondLst>
                                  <p:childTnLst>
                                    <p:set>
                                      <p:cBhvr>
                                        <p:cTn id="11" dur="1" fill="hold">
                                          <p:stCondLst>
                                            <p:cond delay="0"/>
                                          </p:stCondLst>
                                        </p:cTn>
                                        <p:tgtEl>
                                          <p:spTgt spid="21518"/>
                                        </p:tgtEl>
                                        <p:attrNameLst>
                                          <p:attrName>style.visibility</p:attrName>
                                        </p:attrNameLst>
                                      </p:cBhvr>
                                      <p:to>
                                        <p:strVal val="visible"/>
                                      </p:to>
                                    </p:set>
                                    <p:anim calcmode="lin" valueType="num">
                                      <p:cBhvr>
                                        <p:cTn id="12" dur="1000" fill="hold"/>
                                        <p:tgtEl>
                                          <p:spTgt spid="21518"/>
                                        </p:tgtEl>
                                        <p:attrNameLst>
                                          <p:attrName>ppt_x</p:attrName>
                                        </p:attrNameLst>
                                      </p:cBhvr>
                                      <p:tavLst>
                                        <p:tav tm="0">
                                          <p:val>
                                            <p:strVal val="#ppt_x"/>
                                          </p:val>
                                        </p:tav>
                                        <p:tav tm="100000">
                                          <p:val>
                                            <p:strVal val="#ppt_x"/>
                                          </p:val>
                                        </p:tav>
                                      </p:tavLst>
                                    </p:anim>
                                    <p:anim calcmode="lin" valueType="num">
                                      <p:cBhvr>
                                        <p:cTn id="13" dur="1000" fill="hold"/>
                                        <p:tgtEl>
                                          <p:spTgt spid="21518"/>
                                        </p:tgtEl>
                                        <p:attrNameLst>
                                          <p:attrName>ppt_y</p:attrName>
                                        </p:attrNameLst>
                                      </p:cBhvr>
                                      <p:tavLst>
                                        <p:tav tm="0">
                                          <p:val>
                                            <p:strVal val="#ppt_y-#ppt_h/2"/>
                                          </p:val>
                                        </p:tav>
                                        <p:tav tm="100000">
                                          <p:val>
                                            <p:strVal val="#ppt_y"/>
                                          </p:val>
                                        </p:tav>
                                      </p:tavLst>
                                    </p:anim>
                                    <p:anim calcmode="lin" valueType="num">
                                      <p:cBhvr>
                                        <p:cTn id="14" dur="1000" fill="hold"/>
                                        <p:tgtEl>
                                          <p:spTgt spid="21518"/>
                                        </p:tgtEl>
                                        <p:attrNameLst>
                                          <p:attrName>ppt_w</p:attrName>
                                        </p:attrNameLst>
                                      </p:cBhvr>
                                      <p:tavLst>
                                        <p:tav tm="0">
                                          <p:val>
                                            <p:strVal val="#ppt_w"/>
                                          </p:val>
                                        </p:tav>
                                        <p:tav tm="100000">
                                          <p:val>
                                            <p:strVal val="#ppt_w"/>
                                          </p:val>
                                        </p:tav>
                                      </p:tavLst>
                                    </p:anim>
                                    <p:anim calcmode="lin" valueType="num">
                                      <p:cBhvr>
                                        <p:cTn id="15" dur="1000" fill="hold"/>
                                        <p:tgtEl>
                                          <p:spTgt spid="21518"/>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fade">
                                      <p:cBhvr>
                                        <p:cTn id="20" dur="1250"/>
                                        <p:tgtEl>
                                          <p:spTgt spid="2">
                                            <p:txEl>
                                              <p:pRg st="0" end="0"/>
                                            </p:txEl>
                                          </p:spTgt>
                                        </p:tgtEl>
                                      </p:cBhvr>
                                    </p:animEffect>
                                    <p:anim calcmode="lin" valueType="num">
                                      <p:cBhvr>
                                        <p:cTn id="21" dur="125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2" dur="125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1250"/>
                                        <p:tgtEl>
                                          <p:spTgt spid="2">
                                            <p:txEl>
                                              <p:pRg st="1" end="1"/>
                                            </p:txEl>
                                          </p:spTgt>
                                        </p:tgtEl>
                                      </p:cBhvr>
                                    </p:animEffect>
                                    <p:anim calcmode="lin" valueType="num">
                                      <p:cBhvr>
                                        <p:cTn id="28" dur="125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9" dur="125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1250"/>
                                        <p:tgtEl>
                                          <p:spTgt spid="2">
                                            <p:txEl>
                                              <p:pRg st="2" end="2"/>
                                            </p:txEl>
                                          </p:spTgt>
                                        </p:tgtEl>
                                      </p:cBhvr>
                                    </p:animEffect>
                                    <p:anim calcmode="lin" valueType="num">
                                      <p:cBhvr>
                                        <p:cTn id="35" dur="12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6" dur="12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fade">
                                      <p:cBhvr>
                                        <p:cTn id="41" dur="1250"/>
                                        <p:tgtEl>
                                          <p:spTgt spid="2">
                                            <p:txEl>
                                              <p:pRg st="3" end="3"/>
                                            </p:txEl>
                                          </p:spTgt>
                                        </p:tgtEl>
                                      </p:cBhvr>
                                    </p:animEffect>
                                    <p:anim calcmode="lin" valueType="num">
                                      <p:cBhvr>
                                        <p:cTn id="42" dur="125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3" dur="125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fade">
                                      <p:cBhvr>
                                        <p:cTn id="48" dur="1250"/>
                                        <p:tgtEl>
                                          <p:spTgt spid="2">
                                            <p:txEl>
                                              <p:pRg st="4" end="4"/>
                                            </p:txEl>
                                          </p:spTgt>
                                        </p:tgtEl>
                                      </p:cBhvr>
                                    </p:animEffect>
                                    <p:anim calcmode="lin" valueType="num">
                                      <p:cBhvr>
                                        <p:cTn id="49" dur="125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0" dur="125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fade">
                                      <p:cBhvr>
                                        <p:cTn id="55" dur="1250"/>
                                        <p:tgtEl>
                                          <p:spTgt spid="2">
                                            <p:txEl>
                                              <p:pRg st="5" end="5"/>
                                            </p:txEl>
                                          </p:spTgt>
                                        </p:tgtEl>
                                      </p:cBhvr>
                                    </p:animEffect>
                                    <p:anim calcmode="lin" valueType="num">
                                      <p:cBhvr>
                                        <p:cTn id="56" dur="125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7" dur="125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fade">
                                      <p:cBhvr>
                                        <p:cTn id="62" dur="1250"/>
                                        <p:tgtEl>
                                          <p:spTgt spid="2">
                                            <p:txEl>
                                              <p:pRg st="6" end="6"/>
                                            </p:txEl>
                                          </p:spTgt>
                                        </p:tgtEl>
                                      </p:cBhvr>
                                    </p:animEffect>
                                    <p:anim calcmode="lin" valueType="num">
                                      <p:cBhvr>
                                        <p:cTn id="63" dur="125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64" dur="125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Effect transition="in" filter="fade">
                                      <p:cBhvr>
                                        <p:cTn id="69" dur="1250"/>
                                        <p:tgtEl>
                                          <p:spTgt spid="2">
                                            <p:txEl>
                                              <p:pRg st="7" end="7"/>
                                            </p:txEl>
                                          </p:spTgt>
                                        </p:tgtEl>
                                      </p:cBhvr>
                                    </p:animEffect>
                                    <p:anim calcmode="lin" valueType="num">
                                      <p:cBhvr>
                                        <p:cTn id="70" dur="125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71" dur="125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72" fill="hold" nodeType="afterGroup">
                            <p:stCondLst>
                              <p:cond delay="1250"/>
                            </p:stCondLst>
                            <p:childTnLst>
                              <p:par>
                                <p:cTn id="73" presetID="2" presetClass="entr" presetSubtype="8" fill="hold" nodeType="afterEffect">
                                  <p:stCondLst>
                                    <p:cond delay="0"/>
                                  </p:stCondLst>
                                  <p:childTnLst>
                                    <p:set>
                                      <p:cBhvr>
                                        <p:cTn id="74" dur="1" fill="hold">
                                          <p:stCondLst>
                                            <p:cond delay="0"/>
                                          </p:stCondLst>
                                        </p:cTn>
                                        <p:tgtEl>
                                          <p:spTgt spid="21509"/>
                                        </p:tgtEl>
                                        <p:attrNameLst>
                                          <p:attrName>style.visibility</p:attrName>
                                        </p:attrNameLst>
                                      </p:cBhvr>
                                      <p:to>
                                        <p:strVal val="visible"/>
                                      </p:to>
                                    </p:set>
                                    <p:anim calcmode="lin" valueType="num">
                                      <p:cBhvr additive="base">
                                        <p:cTn id="75" dur="1000" fill="hold"/>
                                        <p:tgtEl>
                                          <p:spTgt spid="21509"/>
                                        </p:tgtEl>
                                        <p:attrNameLst>
                                          <p:attrName>ppt_x</p:attrName>
                                        </p:attrNameLst>
                                      </p:cBhvr>
                                      <p:tavLst>
                                        <p:tav tm="0">
                                          <p:val>
                                            <p:strVal val="0-#ppt_w/2"/>
                                          </p:val>
                                        </p:tav>
                                        <p:tav tm="100000">
                                          <p:val>
                                            <p:strVal val="#ppt_x"/>
                                          </p:val>
                                        </p:tav>
                                      </p:tavLst>
                                    </p:anim>
                                    <p:anim calcmode="lin" valueType="num">
                                      <p:cBhvr additive="base">
                                        <p:cTn id="76" dur="10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9" grpId="0" autoUpdateAnimBg="0"/>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228600" y="102882"/>
            <a:ext cx="6324600" cy="844829"/>
          </a:xfrm>
        </p:spPr>
        <p:txBody>
          <a:bodyPr/>
          <a:lstStyle/>
          <a:p>
            <a:r>
              <a:rPr lang="en-US" altLang="en-US" sz="3600" b="1" dirty="0">
                <a:latin typeface="Castellar" panose="020A0402060406010301" pitchFamily="18" charset="0"/>
              </a:rPr>
              <a:t>Let’s consider this….</a:t>
            </a:r>
          </a:p>
        </p:txBody>
      </p:sp>
      <p:sp>
        <p:nvSpPr>
          <p:cNvPr id="15" name="Text Box 15">
            <a:extLst>
              <a:ext uri="{FF2B5EF4-FFF2-40B4-BE49-F238E27FC236}">
                <a16:creationId xmlns:a16="http://schemas.microsoft.com/office/drawing/2014/main" id="{F7185DF2-13B0-4A32-B733-293B481A5359}"/>
              </a:ext>
            </a:extLst>
          </p:cNvPr>
          <p:cNvSpPr txBox="1">
            <a:spLocks noChangeArrowheads="1"/>
          </p:cNvSpPr>
          <p:nvPr/>
        </p:nvSpPr>
        <p:spPr bwMode="auto">
          <a:xfrm>
            <a:off x="409667" y="1087249"/>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Given the measures of three sides of a triangle, determine if it is a right triangle. </a:t>
            </a:r>
          </a:p>
        </p:txBody>
      </p:sp>
      <p:sp>
        <p:nvSpPr>
          <p:cNvPr id="16" name="Text Box 15">
            <a:extLst>
              <a:ext uri="{FF2B5EF4-FFF2-40B4-BE49-F238E27FC236}">
                <a16:creationId xmlns:a16="http://schemas.microsoft.com/office/drawing/2014/main" id="{2E482EE2-677B-4B62-A68F-9A2F6239C7BA}"/>
              </a:ext>
            </a:extLst>
          </p:cNvPr>
          <p:cNvSpPr txBox="1">
            <a:spLocks noChangeArrowheads="1"/>
          </p:cNvSpPr>
          <p:nvPr/>
        </p:nvSpPr>
        <p:spPr bwMode="auto">
          <a:xfrm>
            <a:off x="377402" y="2057377"/>
            <a:ext cx="7292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Given the following side lengths: 25 cm, 24 cm, 7 cm</a:t>
            </a:r>
          </a:p>
        </p:txBody>
      </p:sp>
      <p:sp>
        <p:nvSpPr>
          <p:cNvPr id="17" name="Text Box 15">
            <a:extLst>
              <a:ext uri="{FF2B5EF4-FFF2-40B4-BE49-F238E27FC236}">
                <a16:creationId xmlns:a16="http://schemas.microsoft.com/office/drawing/2014/main" id="{4495A7E7-A679-47EC-A243-9604D03A104A}"/>
              </a:ext>
            </a:extLst>
          </p:cNvPr>
          <p:cNvSpPr txBox="1">
            <a:spLocks noChangeArrowheads="1"/>
          </p:cNvSpPr>
          <p:nvPr/>
        </p:nvSpPr>
        <p:spPr bwMode="auto">
          <a:xfrm>
            <a:off x="377402" y="2490978"/>
            <a:ext cx="6324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Is this a right triangle?  Justify your answer.</a:t>
            </a:r>
          </a:p>
        </p:txBody>
      </p:sp>
      <p:sp>
        <p:nvSpPr>
          <p:cNvPr id="18" name="Text Box 15">
            <a:extLst>
              <a:ext uri="{FF2B5EF4-FFF2-40B4-BE49-F238E27FC236}">
                <a16:creationId xmlns:a16="http://schemas.microsoft.com/office/drawing/2014/main" id="{1757DFFE-B048-496D-80B4-9B80FEAAAECE}"/>
              </a:ext>
            </a:extLst>
          </p:cNvPr>
          <p:cNvSpPr txBox="1">
            <a:spLocks noChangeArrowheads="1"/>
          </p:cNvSpPr>
          <p:nvPr/>
        </p:nvSpPr>
        <p:spPr bwMode="auto">
          <a:xfrm>
            <a:off x="2743200" y="3925277"/>
            <a:ext cx="272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(7)</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(24)</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(25)</a:t>
            </a:r>
            <a:r>
              <a:rPr lang="en-US" altLang="en-US" sz="2400" baseline="30000" dirty="0">
                <a:latin typeface="Californian FB" panose="0207040306080B030204" pitchFamily="18" charset="0"/>
              </a:rPr>
              <a:t>2</a:t>
            </a:r>
          </a:p>
        </p:txBody>
      </p:sp>
      <p:sp>
        <p:nvSpPr>
          <p:cNvPr id="21" name="TextBox 20">
            <a:extLst>
              <a:ext uri="{FF2B5EF4-FFF2-40B4-BE49-F238E27FC236}">
                <a16:creationId xmlns:a16="http://schemas.microsoft.com/office/drawing/2014/main" id="{5EC24C8C-5592-4174-8CE2-4096DC7CB099}"/>
              </a:ext>
            </a:extLst>
          </p:cNvPr>
          <p:cNvSpPr txBox="1"/>
          <p:nvPr/>
        </p:nvSpPr>
        <p:spPr>
          <a:xfrm>
            <a:off x="1409700" y="3002379"/>
            <a:ext cx="6324600" cy="461665"/>
          </a:xfrm>
          <a:prstGeom prst="rect">
            <a:avLst/>
          </a:prstGeom>
          <a:noFill/>
        </p:spPr>
        <p:txBody>
          <a:bodyPr wrap="square">
            <a:spAutoFit/>
          </a:bodyPr>
          <a:lstStyle/>
          <a:p>
            <a:pPr>
              <a:spcBef>
                <a:spcPct val="0"/>
              </a:spcBef>
              <a:buNone/>
            </a:pPr>
            <a:r>
              <a:rPr lang="en-US" altLang="en-US" dirty="0">
                <a:latin typeface="Californian FB" panose="0207040306080B030204" pitchFamily="18" charset="0"/>
              </a:rPr>
              <a:t>Substitute into the Pythagorean Theorem</a:t>
            </a:r>
            <a:endParaRPr lang="en-US" altLang="en-US" sz="2400" dirty="0">
              <a:latin typeface="Californian FB" panose="0207040306080B030204" pitchFamily="18" charset="0"/>
            </a:endParaRPr>
          </a:p>
        </p:txBody>
      </p:sp>
      <p:sp>
        <p:nvSpPr>
          <p:cNvPr id="22" name="Text Box 15">
            <a:extLst>
              <a:ext uri="{FF2B5EF4-FFF2-40B4-BE49-F238E27FC236}">
                <a16:creationId xmlns:a16="http://schemas.microsoft.com/office/drawing/2014/main" id="{E313AA51-7114-4F64-88E9-446F28F9691F}"/>
              </a:ext>
            </a:extLst>
          </p:cNvPr>
          <p:cNvSpPr txBox="1">
            <a:spLocks noChangeArrowheads="1"/>
          </p:cNvSpPr>
          <p:nvPr/>
        </p:nvSpPr>
        <p:spPr bwMode="auto">
          <a:xfrm>
            <a:off x="3048001" y="4408614"/>
            <a:ext cx="21622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49 + 576 = 625</a:t>
            </a:r>
            <a:endParaRPr lang="en-US" altLang="en-US" sz="2400" baseline="30000" dirty="0">
              <a:latin typeface="Californian FB" panose="0207040306080B030204" pitchFamily="18" charset="0"/>
            </a:endParaRPr>
          </a:p>
        </p:txBody>
      </p:sp>
      <p:sp>
        <p:nvSpPr>
          <p:cNvPr id="23" name="Text Box 15">
            <a:extLst>
              <a:ext uri="{FF2B5EF4-FFF2-40B4-BE49-F238E27FC236}">
                <a16:creationId xmlns:a16="http://schemas.microsoft.com/office/drawing/2014/main" id="{71AB2342-C166-429A-99BC-376B7EF78A00}"/>
              </a:ext>
            </a:extLst>
          </p:cNvPr>
          <p:cNvSpPr txBox="1">
            <a:spLocks noChangeArrowheads="1"/>
          </p:cNvSpPr>
          <p:nvPr/>
        </p:nvSpPr>
        <p:spPr bwMode="auto">
          <a:xfrm>
            <a:off x="3657600" y="4920015"/>
            <a:ext cx="15002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latin typeface="Californian FB" panose="0207040306080B030204" pitchFamily="18" charset="0"/>
              </a:rPr>
              <a:t>625 = 625</a:t>
            </a:r>
            <a:endParaRPr lang="en-US" altLang="en-US" sz="2400" baseline="30000" dirty="0">
              <a:latin typeface="Californian FB" panose="0207040306080B030204" pitchFamily="18" charset="0"/>
            </a:endParaRPr>
          </a:p>
        </p:txBody>
      </p:sp>
      <p:sp>
        <p:nvSpPr>
          <p:cNvPr id="24" name="Text Box 15">
            <a:extLst>
              <a:ext uri="{FF2B5EF4-FFF2-40B4-BE49-F238E27FC236}">
                <a16:creationId xmlns:a16="http://schemas.microsoft.com/office/drawing/2014/main" id="{917217BA-A773-4813-A750-0E8DA03346DA}"/>
              </a:ext>
            </a:extLst>
          </p:cNvPr>
          <p:cNvSpPr txBox="1">
            <a:spLocks noChangeArrowheads="1"/>
          </p:cNvSpPr>
          <p:nvPr/>
        </p:nvSpPr>
        <p:spPr bwMode="auto">
          <a:xfrm>
            <a:off x="4252866" y="3653836"/>
            <a:ext cx="3572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solidFill>
                  <a:srgbClr val="FF0000"/>
                </a:solidFill>
                <a:latin typeface="Californian FB" panose="0207040306080B030204" pitchFamily="18" charset="0"/>
              </a:rPr>
              <a:t>?</a:t>
            </a:r>
            <a:endParaRPr lang="en-US" altLang="en-US" sz="2400" baseline="30000" dirty="0">
              <a:solidFill>
                <a:srgbClr val="FF0000"/>
              </a:solidFill>
              <a:latin typeface="Californian FB" panose="0207040306080B030204" pitchFamily="18" charset="0"/>
            </a:endParaRPr>
          </a:p>
        </p:txBody>
      </p:sp>
      <p:sp>
        <p:nvSpPr>
          <p:cNvPr id="25" name="Text Box 15">
            <a:extLst>
              <a:ext uri="{FF2B5EF4-FFF2-40B4-BE49-F238E27FC236}">
                <a16:creationId xmlns:a16="http://schemas.microsoft.com/office/drawing/2014/main" id="{04B5B525-9006-401E-BE09-706CD3C06FE3}"/>
              </a:ext>
            </a:extLst>
          </p:cNvPr>
          <p:cNvSpPr txBox="1">
            <a:spLocks noChangeArrowheads="1"/>
          </p:cNvSpPr>
          <p:nvPr/>
        </p:nvSpPr>
        <p:spPr bwMode="auto">
          <a:xfrm>
            <a:off x="4105362" y="5184676"/>
            <a:ext cx="3572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400" dirty="0">
                <a:solidFill>
                  <a:srgbClr val="00B050"/>
                </a:solidFill>
                <a:sym typeface="Wingdings" panose="05000000000000000000" pitchFamily="2" charset="2"/>
              </a:rPr>
              <a:t></a:t>
            </a:r>
            <a:endParaRPr lang="en-US" altLang="en-US" sz="2400" baseline="30000" dirty="0">
              <a:solidFill>
                <a:srgbClr val="00B050"/>
              </a:solidFill>
            </a:endParaRPr>
          </a:p>
        </p:txBody>
      </p:sp>
      <p:sp>
        <p:nvSpPr>
          <p:cNvPr id="26" name="Text Box 15">
            <a:extLst>
              <a:ext uri="{FF2B5EF4-FFF2-40B4-BE49-F238E27FC236}">
                <a16:creationId xmlns:a16="http://schemas.microsoft.com/office/drawing/2014/main" id="{7E6B6BF2-4590-4AAF-B793-0AFE495FB29F}"/>
              </a:ext>
            </a:extLst>
          </p:cNvPr>
          <p:cNvSpPr txBox="1">
            <a:spLocks noChangeArrowheads="1"/>
          </p:cNvSpPr>
          <p:nvPr/>
        </p:nvSpPr>
        <p:spPr bwMode="auto">
          <a:xfrm>
            <a:off x="495299" y="5770751"/>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latin typeface="Californian FB" panose="0207040306080B030204" pitchFamily="18" charset="0"/>
              </a:rPr>
              <a:t>Since the Pythagorean Theorem works, the triangle </a:t>
            </a:r>
            <a:r>
              <a:rPr lang="en-US" altLang="en-US" sz="2400" b="1" u="sng" dirty="0">
                <a:latin typeface="Californian FB" panose="0207040306080B030204" pitchFamily="18" charset="0"/>
              </a:rPr>
              <a:t>IS</a:t>
            </a:r>
            <a:r>
              <a:rPr lang="en-US" altLang="en-US" sz="2400" dirty="0">
                <a:latin typeface="Californian FB" panose="0207040306080B030204" pitchFamily="18" charset="0"/>
              </a:rPr>
              <a:t> a right triangle.</a:t>
            </a:r>
          </a:p>
        </p:txBody>
      </p:sp>
      <p:pic>
        <p:nvPicPr>
          <p:cNvPr id="3082" name="Picture 10" descr="Bean Microsoft PowerPoint Clip Art, PNG, 841x1206px, Bean, Area, Art,  Artwork, Black And White Download Free">
            <a:extLst>
              <a:ext uri="{FF2B5EF4-FFF2-40B4-BE49-F238E27FC236}">
                <a16:creationId xmlns:a16="http://schemas.microsoft.com/office/drawing/2014/main" id="{7418E1FA-71D3-49D9-8902-0781F458D35D}"/>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859" b="97398" l="5348" r="89840">
                        <a14:foregroundMark x1="13369" y1="15242" x2="13369" y2="15242"/>
                        <a14:foregroundMark x1="5348" y1="10037" x2="5348" y2="10037"/>
                        <a14:foregroundMark x1="56684" y1="1859" x2="56684" y2="1859"/>
                        <a14:foregroundMark x1="71123" y1="24535" x2="71123" y2="24535"/>
                        <a14:foregroundMark x1="87701" y1="28996" x2="87701" y2="28996"/>
                        <a14:foregroundMark x1="36364" y1="92565" x2="36364" y2="92565"/>
                        <a14:foregroundMark x1="36364" y1="97398" x2="36364" y2="97398"/>
                      </a14:backgroundRemoval>
                    </a14:imgEffect>
                  </a14:imgLayer>
                </a14:imgProps>
              </a:ext>
              <a:ext uri="{28A0092B-C50C-407E-A947-70E740481C1C}">
                <a14:useLocalDpi xmlns:a14="http://schemas.microsoft.com/office/drawing/2010/main" val="0"/>
              </a:ext>
            </a:extLst>
          </a:blip>
          <a:srcRect/>
          <a:stretch>
            <a:fillRect/>
          </a:stretch>
        </p:blipFill>
        <p:spPr bwMode="auto">
          <a:xfrm>
            <a:off x="6753225" y="2308054"/>
            <a:ext cx="1781175" cy="256222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20CDB386-F975-4C11-A6F3-3559C57A634A}"/>
              </a:ext>
            </a:extLst>
          </p:cNvPr>
          <p:cNvSpPr txBox="1"/>
          <p:nvPr/>
        </p:nvSpPr>
        <p:spPr>
          <a:xfrm>
            <a:off x="2743199" y="3398136"/>
            <a:ext cx="2724326" cy="461665"/>
          </a:xfrm>
          <a:prstGeom prst="rect">
            <a:avLst/>
          </a:prstGeom>
          <a:noFill/>
        </p:spPr>
        <p:txBody>
          <a:bodyPr wrap="square">
            <a:spAutoFit/>
          </a:bodyPr>
          <a:lstStyle/>
          <a:p>
            <a:pPr algn="ctr">
              <a:spcBef>
                <a:spcPct val="0"/>
              </a:spcBef>
              <a:buNone/>
            </a:pPr>
            <a:r>
              <a:rPr lang="en-US" altLang="en-US" sz="2400" dirty="0">
                <a:latin typeface="Californian FB" panose="0207040306080B030204" pitchFamily="18" charset="0"/>
              </a:rPr>
              <a:t>a</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b</a:t>
            </a:r>
            <a:r>
              <a:rPr lang="en-US" altLang="en-US" sz="2400" baseline="30000" dirty="0">
                <a:latin typeface="Californian FB" panose="0207040306080B030204" pitchFamily="18" charset="0"/>
              </a:rPr>
              <a:t>2</a:t>
            </a:r>
            <a:r>
              <a:rPr lang="en-US" altLang="en-US" sz="2400" dirty="0">
                <a:latin typeface="Californian FB" panose="0207040306080B030204" pitchFamily="18" charset="0"/>
              </a:rPr>
              <a:t> = c</a:t>
            </a:r>
            <a:r>
              <a:rPr lang="en-US" altLang="en-US" sz="2400" baseline="30000" dirty="0">
                <a:latin typeface="Californian FB" panose="0207040306080B030204" pitchFamily="18" charset="0"/>
              </a:rPr>
              <a:t>2</a:t>
            </a:r>
          </a:p>
        </p:txBody>
      </p:sp>
    </p:spTree>
    <p:extLst>
      <p:ext uri="{BB962C8B-B14F-4D97-AF65-F5344CB8AC3E}">
        <p14:creationId xmlns:p14="http://schemas.microsoft.com/office/powerpoint/2010/main" val="413039415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0-#ppt_w/2"/>
                                          </p:val>
                                        </p:tav>
                                        <p:tav tm="100000">
                                          <p:val>
                                            <p:strVal val="#ppt_x"/>
                                          </p:val>
                                        </p:tav>
                                      </p:tavLst>
                                    </p:anim>
                                    <p:anim calcmode="lin" valueType="num">
                                      <p:cBhvr additive="base">
                                        <p:cTn id="8"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par>
                          <p:cTn id="44" fill="hold">
                            <p:stCondLst>
                              <p:cond delay="0"/>
                            </p:stCondLst>
                            <p:childTnLst>
                              <p:par>
                                <p:cTn id="45" presetID="2" presetClass="entr" presetSubtype="8" fill="hold" grpId="0" nodeType="afterEffect">
                                  <p:stCondLst>
                                    <p:cond delay="100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750" fill="hold"/>
                                        <p:tgtEl>
                                          <p:spTgt spid="25"/>
                                        </p:tgtEl>
                                        <p:attrNameLst>
                                          <p:attrName>ppt_x</p:attrName>
                                        </p:attrNameLst>
                                      </p:cBhvr>
                                      <p:tavLst>
                                        <p:tav tm="0">
                                          <p:val>
                                            <p:strVal val="0-#ppt_w/2"/>
                                          </p:val>
                                        </p:tav>
                                        <p:tav tm="100000">
                                          <p:val>
                                            <p:strVal val="#ppt_x"/>
                                          </p:val>
                                        </p:tav>
                                      </p:tavLst>
                                    </p:anim>
                                    <p:anim calcmode="lin" valueType="num">
                                      <p:cBhvr additive="base">
                                        <p:cTn id="48" dur="75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p:bldP spid="17" grpId="0"/>
      <p:bldP spid="18" grpId="0"/>
      <p:bldP spid="21" grpId="0"/>
      <p:bldP spid="22" grpId="0"/>
      <p:bldP spid="23" grpId="0"/>
      <p:bldP spid="24" grpId="0"/>
      <p:bldP spid="25" grpId="0" autoUpdateAnimBg="0"/>
      <p:bldP spid="26"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3657600" y="1295400"/>
            <a:ext cx="5105400" cy="3810000"/>
          </a:xfrm>
        </p:spPr>
        <p:txBody>
          <a:bodyPr/>
          <a:lstStyle/>
          <a:p>
            <a:r>
              <a:rPr lang="en-US" altLang="en-US" sz="3600" b="1" dirty="0">
                <a:latin typeface="Castellar" panose="020A0402060406010301" pitchFamily="18" charset="0"/>
              </a:rPr>
              <a:t>Please turn to Pythagorean Theorem Notes Page in your packet and let’s begin practicing!</a:t>
            </a:r>
          </a:p>
        </p:txBody>
      </p:sp>
      <p:pic>
        <p:nvPicPr>
          <p:cNvPr id="4105" name="Picture 9" descr="11 Screen Beans ideas | clip art microsoft, beans, clip art">
            <a:extLst>
              <a:ext uri="{FF2B5EF4-FFF2-40B4-BE49-F238E27FC236}">
                <a16:creationId xmlns:a16="http://schemas.microsoft.com/office/drawing/2014/main" id="{09F8A038-C0A8-472F-9194-5FB50B65E81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613" b="96774" l="1478" r="98030">
                        <a14:foregroundMark x1="8867" y1="56855" x2="8867" y2="56855"/>
                        <a14:foregroundMark x1="5419" y1="71774" x2="5419" y2="71774"/>
                        <a14:foregroundMark x1="2956" y1="75000" x2="2956" y2="75000"/>
                        <a14:foregroundMark x1="11823" y1="79032" x2="11823" y2="79032"/>
                        <a14:foregroundMark x1="11823" y1="78226" x2="11823" y2="78226"/>
                        <a14:foregroundMark x1="59113" y1="71774" x2="59113" y2="71774"/>
                        <a14:foregroundMark x1="67488" y1="53226" x2="67488" y2="53226"/>
                        <a14:foregroundMark x1="53695" y1="93145" x2="53695" y2="93145"/>
                        <a14:foregroundMark x1="59113" y1="96774" x2="59113" y2="96774"/>
                        <a14:foregroundMark x1="71429" y1="18952" x2="71429" y2="18952"/>
                        <a14:foregroundMark x1="70443" y1="18548" x2="70443" y2="18548"/>
                        <a14:foregroundMark x1="46305" y1="2419" x2="46305" y2="2419"/>
                        <a14:foregroundMark x1="11330" y1="27016" x2="11330" y2="27016"/>
                        <a14:foregroundMark x1="1478" y1="45968" x2="1478" y2="45968"/>
                        <a14:foregroundMark x1="6897" y1="47984" x2="6897" y2="47984"/>
                        <a14:foregroundMark x1="87685" y1="25000" x2="87685" y2="25000"/>
                        <a14:foregroundMark x1="46798" y1="2823" x2="46798" y2="2823"/>
                        <a14:foregroundMark x1="48276" y1="2823" x2="48276" y2="2823"/>
                        <a14:foregroundMark x1="48276" y1="3226" x2="48276" y2="3226"/>
                        <a14:foregroundMark x1="98030" y1="16935" x2="98030" y2="16935"/>
                        <a14:foregroundMark x1="60591" y1="33468" x2="60591" y2="33468"/>
                        <a14:foregroundMark x1="47783" y1="74194" x2="47783" y2="74194"/>
                        <a14:foregroundMark x1="67980" y1="75806" x2="67980" y2="75806"/>
                        <a14:foregroundMark x1="11330" y1="77419" x2="11330" y2="77419"/>
                        <a14:foregroundMark x1="11823" y1="78226" x2="11823" y2="78226"/>
                        <a14:foregroundMark x1="11823" y1="77419" x2="11823" y2="77419"/>
                        <a14:foregroundMark x1="45320" y1="75000" x2="45320" y2="75000"/>
                        <a14:foregroundMark x1="48276" y1="76613" x2="48276" y2="76613"/>
                        <a14:foregroundMark x1="47783" y1="76210" x2="47783" y2="76210"/>
                        <a14:foregroundMark x1="48276" y1="75806" x2="48276" y2="75806"/>
                        <a14:foregroundMark x1="48768" y1="75000" x2="48768" y2="75000"/>
                        <a14:foregroundMark x1="67980" y1="75403" x2="67980" y2="75403"/>
                        <a14:foregroundMark x1="58621" y1="96371" x2="58621" y2="96371"/>
                        <a14:foregroundMark x1="58621" y1="96371" x2="58621" y2="96371"/>
                        <a14:foregroundMark x1="59113" y1="96774" x2="59113" y2="96774"/>
                        <a14:foregroundMark x1="58621" y1="96774" x2="58621" y2="96774"/>
                        <a14:foregroundMark x1="58621" y1="81048" x2="58621" y2="81048"/>
                        <a14:foregroundMark x1="64532" y1="75000" x2="64532" y2="75000"/>
                        <a14:foregroundMark x1="67980" y1="75806" x2="67980" y2="75806"/>
                        <a14:foregroundMark x1="57635" y1="65726" x2="57635" y2="65726"/>
                        <a14:foregroundMark x1="8374" y1="51613" x2="8374" y2="51613"/>
                        <a14:foregroundMark x1="48276" y1="72984" x2="48276" y2="76613"/>
                        <a14:foregroundMark x1="53695" y1="64516" x2="53202" y2="61694"/>
                        <a14:foregroundMark x1="52217" y1="64516" x2="52217" y2="63306"/>
                        <a14:foregroundMark x1="52217" y1="66935" x2="52217" y2="61694"/>
                        <a14:backgroundMark x1="6897" y1="47581" x2="6897" y2="47581"/>
                        <a14:backgroundMark x1="7389" y1="48790" x2="7389" y2="48790"/>
                        <a14:backgroundMark x1="43350" y1="29435" x2="43350" y2="29435"/>
                        <a14:backgroundMark x1="44335" y1="29435" x2="44335" y2="29435"/>
                        <a14:backgroundMark x1="48768" y1="1210" x2="48768" y2="1210"/>
                        <a14:backgroundMark x1="48768" y1="4032" x2="48768" y2="4032"/>
                        <a14:backgroundMark x1="47291" y1="4032" x2="47291" y2="4032"/>
                        <a14:backgroundMark x1="68966" y1="77016" x2="68966" y2="77016"/>
                        <a14:backgroundMark x1="52709" y1="62903" x2="52709" y2="62903"/>
                        <a14:backgroundMark x1="46305" y1="77419" x2="46305" y2="77419"/>
                        <a14:backgroundMark x1="46305" y1="76613" x2="46305" y2="76613"/>
                        <a14:backgroundMark x1="47291" y1="76613" x2="47291" y2="76613"/>
                        <a14:backgroundMark x1="59113" y1="83065" x2="59113" y2="83065"/>
                        <a14:backgroundMark x1="59113" y1="83871" x2="59113" y2="83871"/>
                        <a14:backgroundMark x1="45320" y1="80645" x2="46552" y2="76613"/>
                        <a14:backgroundMark x1="48276" y1="78629" x2="47291" y2="77016"/>
                        <a14:backgroundMark x1="3941" y1="52823" x2="7389" y2="52419"/>
                        <a14:backgroundMark x1="4433" y1="52016" x2="7882" y2="51613"/>
                        <a14:backgroundMark x1="57143" y1="85887" x2="59113" y2="83065"/>
                        <a14:backgroundMark x1="44828" y1="78629" x2="47291" y2="75000"/>
                        <a14:backgroundMark x1="49261" y1="79032" x2="49754" y2="74597"/>
                      </a14:backgroundRemoval>
                    </a14:imgEffect>
                  </a14:imgLayer>
                </a14:imgProps>
              </a:ext>
              <a:ext uri="{28A0092B-C50C-407E-A947-70E740481C1C}">
                <a14:useLocalDpi xmlns:a14="http://schemas.microsoft.com/office/drawing/2010/main" val="0"/>
              </a:ext>
            </a:extLst>
          </a:blip>
          <a:srcRect/>
          <a:stretch>
            <a:fillRect/>
          </a:stretch>
        </p:blipFill>
        <p:spPr bwMode="auto">
          <a:xfrm>
            <a:off x="228600" y="2362200"/>
            <a:ext cx="3200400" cy="390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49702"/>
      </p:ext>
    </p:extLst>
  </p:cSld>
  <p:clrMapOvr>
    <a:masterClrMapping/>
  </p:clrMapOvr>
  <p:transition spd="med">
    <p:blinds/>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228600" y="3124200"/>
            <a:ext cx="7924800" cy="1231991"/>
          </a:xfrm>
        </p:spPr>
        <p:txBody>
          <a:bodyPr/>
          <a:lstStyle/>
          <a:p>
            <a:pPr algn="l"/>
            <a:r>
              <a:rPr lang="en-US" altLang="en-US" sz="3200" dirty="0">
                <a:latin typeface="Californian FB" panose="0207040306080B030204" pitchFamily="18" charset="0"/>
              </a:rPr>
              <a:t>2. List two different ways to IDENTIFY</a:t>
            </a:r>
            <a:br>
              <a:rPr lang="en-US" altLang="en-US" sz="3200" dirty="0">
                <a:latin typeface="Californian FB" panose="0207040306080B030204" pitchFamily="18" charset="0"/>
              </a:rPr>
            </a:br>
            <a:r>
              <a:rPr lang="en-US" altLang="en-US" sz="3200" dirty="0">
                <a:latin typeface="Californian FB" panose="0207040306080B030204" pitchFamily="18" charset="0"/>
              </a:rPr>
              <a:t>the most important side.</a:t>
            </a:r>
            <a:endParaRPr lang="en-US" altLang="en-US" sz="3600" dirty="0">
              <a:latin typeface="Californian FB" panose="0207040306080B030204" pitchFamily="18" charset="0"/>
            </a:endParaRPr>
          </a:p>
        </p:txBody>
      </p:sp>
      <p:pic>
        <p:nvPicPr>
          <p:cNvPr id="5124" name="Picture 4" descr="Free Angry Beans Cliparts, Download Free Angry Beans Cliparts png images, Free  ClipArts on Clipart Library">
            <a:extLst>
              <a:ext uri="{FF2B5EF4-FFF2-40B4-BE49-F238E27FC236}">
                <a16:creationId xmlns:a16="http://schemas.microsoft.com/office/drawing/2014/main" id="{0FFE9D23-422A-475B-A05C-E753323801F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041" b="97143" l="2439" r="96098">
                        <a14:foregroundMark x1="49756" y1="95510" x2="49756" y2="95510"/>
                        <a14:foregroundMark x1="44390" y1="12245" x2="44390" y2="12245"/>
                        <a14:foregroundMark x1="62439" y1="4490" x2="62439" y2="4490"/>
                        <a14:foregroundMark x1="92683" y1="92245" x2="92683" y2="92245"/>
                        <a14:foregroundMark x1="96585" y1="97143" x2="96585" y2="97143"/>
                        <a14:foregroundMark x1="7805" y1="37551" x2="7805" y2="37551"/>
                        <a14:foregroundMark x1="27317" y1="4490" x2="27317" y2="4490"/>
                        <a14:foregroundMark x1="21951" y1="6531" x2="21951" y2="6531"/>
                        <a14:foregroundMark x1="60976" y1="4082" x2="60976" y2="4082"/>
                        <a14:foregroundMark x1="63415" y1="2041" x2="63415" y2="2041"/>
                        <a14:foregroundMark x1="21951" y1="6122" x2="21951" y2="6122"/>
                        <a14:foregroundMark x1="2439" y1="33061" x2="2439" y2="33061"/>
                        <a14:foregroundMark x1="38537" y1="8571" x2="38537" y2="8571"/>
                        <a14:foregroundMark x1="39024" y1="7347" x2="39024" y2="7347"/>
                        <a14:backgroundMark x1="11707" y1="24898" x2="11707" y2="24898"/>
                        <a14:backgroundMark x1="16585" y1="72653" x2="16585" y2="72653"/>
                        <a14:backgroundMark x1="86829" y1="42041" x2="86829" y2="42041"/>
                      </a14:backgroundRemoval>
                    </a14:imgEffect>
                  </a14:imgLayer>
                </a14:imgProps>
              </a:ext>
              <a:ext uri="{28A0092B-C50C-407E-A947-70E740481C1C}">
                <a14:useLocalDpi xmlns:a14="http://schemas.microsoft.com/office/drawing/2010/main" val="0"/>
              </a:ext>
            </a:extLst>
          </a:blip>
          <a:srcRect/>
          <a:stretch>
            <a:fillRect/>
          </a:stretch>
        </p:blipFill>
        <p:spPr bwMode="auto">
          <a:xfrm>
            <a:off x="6248400" y="3886200"/>
            <a:ext cx="2335180" cy="2790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F4A5FC7-C167-4669-8CF5-D9AB74E34E34}"/>
              </a:ext>
            </a:extLst>
          </p:cNvPr>
          <p:cNvSpPr txBox="1"/>
          <p:nvPr/>
        </p:nvSpPr>
        <p:spPr>
          <a:xfrm>
            <a:off x="289420" y="388177"/>
            <a:ext cx="8101790" cy="584775"/>
          </a:xfrm>
          <a:prstGeom prst="rect">
            <a:avLst/>
          </a:prstGeom>
          <a:noFill/>
        </p:spPr>
        <p:txBody>
          <a:bodyPr wrap="square">
            <a:spAutoFit/>
          </a:bodyPr>
          <a:lstStyle/>
          <a:p>
            <a:r>
              <a:rPr lang="en-US" altLang="en-US" sz="3200" b="1" dirty="0">
                <a:latin typeface="Castellar" panose="020A0402060406010301" pitchFamily="18" charset="0"/>
              </a:rPr>
              <a:t>Please close your note sheets.</a:t>
            </a:r>
            <a:endParaRPr lang="en-US" sz="3200" b="1" dirty="0">
              <a:latin typeface="Castellar" panose="020A0402060406010301" pitchFamily="18" charset="0"/>
            </a:endParaRPr>
          </a:p>
        </p:txBody>
      </p:sp>
      <p:sp>
        <p:nvSpPr>
          <p:cNvPr id="7" name="TextBox 6">
            <a:extLst>
              <a:ext uri="{FF2B5EF4-FFF2-40B4-BE49-F238E27FC236}">
                <a16:creationId xmlns:a16="http://schemas.microsoft.com/office/drawing/2014/main" id="{5A777B97-CA2C-44A1-BC22-37688F6B8213}"/>
              </a:ext>
            </a:extLst>
          </p:cNvPr>
          <p:cNvSpPr txBox="1"/>
          <p:nvPr/>
        </p:nvSpPr>
        <p:spPr>
          <a:xfrm>
            <a:off x="228600" y="1704312"/>
            <a:ext cx="8542090" cy="1077218"/>
          </a:xfrm>
          <a:prstGeom prst="rect">
            <a:avLst/>
          </a:prstGeom>
          <a:noFill/>
        </p:spPr>
        <p:txBody>
          <a:bodyPr wrap="square">
            <a:spAutoFit/>
          </a:bodyPr>
          <a:lstStyle/>
          <a:p>
            <a:r>
              <a:rPr lang="en-US" altLang="en-US" sz="3200" dirty="0">
                <a:latin typeface="Californian FB" panose="0207040306080B030204" pitchFamily="18" charset="0"/>
              </a:rPr>
              <a:t>1. Which side is the MOST IMPORTANT side of a right triangle?</a:t>
            </a:r>
            <a:endParaRPr lang="en-US" sz="3200" dirty="0"/>
          </a:p>
        </p:txBody>
      </p:sp>
    </p:spTree>
    <p:extLst>
      <p:ext uri="{BB962C8B-B14F-4D97-AF65-F5344CB8AC3E}">
        <p14:creationId xmlns:p14="http://schemas.microsoft.com/office/powerpoint/2010/main" val="4238338573"/>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fade">
                                      <p:cBhvr>
                                        <p:cTn id="14" dur="1000"/>
                                        <p:tgtEl>
                                          <p:spTgt spid="11266"/>
                                        </p:tgtEl>
                                      </p:cBhvr>
                                    </p:animEffect>
                                    <p:anim calcmode="lin" valueType="num">
                                      <p:cBhvr>
                                        <p:cTn id="15" dur="1000" fill="hold"/>
                                        <p:tgtEl>
                                          <p:spTgt spid="11266"/>
                                        </p:tgtEl>
                                        <p:attrNameLst>
                                          <p:attrName>ppt_x</p:attrName>
                                        </p:attrNameLst>
                                      </p:cBhvr>
                                      <p:tavLst>
                                        <p:tav tm="0">
                                          <p:val>
                                            <p:strVal val="#ppt_x"/>
                                          </p:val>
                                        </p:tav>
                                        <p:tav tm="100000">
                                          <p:val>
                                            <p:strVal val="#ppt_x"/>
                                          </p:val>
                                        </p:tav>
                                      </p:tavLst>
                                    </p:anim>
                                    <p:anim calcmode="lin" valueType="num">
                                      <p:cBhvr>
                                        <p:cTn id="16"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0692A-50CF-41A6-B718-D0CA3CBFDB40}"/>
              </a:ext>
            </a:extLst>
          </p:cNvPr>
          <p:cNvSpPr>
            <a:spLocks noGrp="1" noChangeArrowheads="1"/>
          </p:cNvSpPr>
          <p:nvPr>
            <p:ph type="title"/>
          </p:nvPr>
        </p:nvSpPr>
        <p:spPr>
          <a:xfrm>
            <a:off x="1274763" y="236538"/>
            <a:ext cx="5867400" cy="1143000"/>
          </a:xfrm>
        </p:spPr>
        <p:txBody>
          <a:bodyPr/>
          <a:lstStyle/>
          <a:p>
            <a:r>
              <a:rPr lang="en-US" altLang="en-US" sz="3600" b="1">
                <a:latin typeface="Castellar" panose="020A0402060406010301" pitchFamily="18" charset="0"/>
              </a:rPr>
              <a:t>Background Information</a:t>
            </a:r>
          </a:p>
        </p:txBody>
      </p:sp>
      <p:sp>
        <p:nvSpPr>
          <p:cNvPr id="9219" name="Rectangle 3">
            <a:extLst>
              <a:ext uri="{FF2B5EF4-FFF2-40B4-BE49-F238E27FC236}">
                <a16:creationId xmlns:a16="http://schemas.microsoft.com/office/drawing/2014/main" id="{55B06F3D-DE21-48FD-8956-C913B7B2B11D}"/>
              </a:ext>
            </a:extLst>
          </p:cNvPr>
          <p:cNvSpPr>
            <a:spLocks noGrp="1" noChangeArrowheads="1"/>
          </p:cNvSpPr>
          <p:nvPr>
            <p:ph type="body" idx="1"/>
          </p:nvPr>
        </p:nvSpPr>
        <p:spPr>
          <a:xfrm>
            <a:off x="390525" y="3514725"/>
            <a:ext cx="5934075" cy="1003300"/>
          </a:xfrm>
        </p:spPr>
        <p:txBody>
          <a:bodyPr/>
          <a:lstStyle/>
          <a:p>
            <a:pPr marL="0" indent="0">
              <a:buFontTx/>
              <a:buNone/>
              <a:defRPr/>
            </a:pPr>
            <a:endParaRPr lang="en-US" altLang="en-US" sz="1400" dirty="0">
              <a:latin typeface="Californian FB" panose="0207040306080B030204" pitchFamily="18" charset="0"/>
              <a:cs typeface="Arabic Typesetting" panose="03020402040406030203" pitchFamily="66" charset="-78"/>
            </a:endParaRPr>
          </a:p>
          <a:p>
            <a:pPr>
              <a:defRPr/>
            </a:pPr>
            <a:r>
              <a:rPr lang="en-US" altLang="en-US" dirty="0">
                <a:latin typeface="Californian FB" panose="0207040306080B030204" pitchFamily="18" charset="0"/>
                <a:cs typeface="Arabic Typesetting" panose="03020402040406030203" pitchFamily="66" charset="-78"/>
              </a:rPr>
              <a:t>How is his Theorem applied?</a:t>
            </a:r>
          </a:p>
        </p:txBody>
      </p:sp>
      <p:pic>
        <p:nvPicPr>
          <p:cNvPr id="4100" name="Picture 3">
            <a:extLst>
              <a:ext uri="{FF2B5EF4-FFF2-40B4-BE49-F238E27FC236}">
                <a16:creationId xmlns:a16="http://schemas.microsoft.com/office/drawing/2014/main" id="{750B5594-C4B9-4D97-AEF7-67A4666C8C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61163" y="174625"/>
            <a:ext cx="2133600" cy="1108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pic>
        <p:nvPicPr>
          <p:cNvPr id="4101" name="Picture 4">
            <a:extLst>
              <a:ext uri="{FF2B5EF4-FFF2-40B4-BE49-F238E27FC236}">
                <a16:creationId xmlns:a16="http://schemas.microsoft.com/office/drawing/2014/main" id="{457BE2C6-D608-489D-B78D-8F0D76C8EE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7000"/>
            <a:ext cx="838200" cy="1362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a:extLst>
              <a:ext uri="{FF2B5EF4-FFF2-40B4-BE49-F238E27FC236}">
                <a16:creationId xmlns:a16="http://schemas.microsoft.com/office/drawing/2014/main" id="{FE49E6BE-354F-4429-8C72-1D9AA8B09C4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2163" y="2286000"/>
            <a:ext cx="1743075" cy="26193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a:extLst>
              <a:ext uri="{FF2B5EF4-FFF2-40B4-BE49-F238E27FC236}">
                <a16:creationId xmlns:a16="http://schemas.microsoft.com/office/drawing/2014/main" id="{4D9C2BE9-5A09-414E-B8D5-C963E7F6DC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724400"/>
            <a:ext cx="1981200" cy="183586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7">
            <a:extLst>
              <a:ext uri="{FF2B5EF4-FFF2-40B4-BE49-F238E27FC236}">
                <a16:creationId xmlns:a16="http://schemas.microsoft.com/office/drawing/2014/main" id="{BC0189C8-B68F-4F4C-9B8A-4A0725E5EA1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853177" y="5116512"/>
            <a:ext cx="1470025" cy="120332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6D8A2579-61EE-4195-A2FD-E5EB46E10530}"/>
              </a:ext>
            </a:extLst>
          </p:cNvPr>
          <p:cNvSpPr txBox="1">
            <a:spLocks noChangeArrowheads="1"/>
          </p:cNvSpPr>
          <p:nvPr/>
        </p:nvSpPr>
        <p:spPr bwMode="auto">
          <a:xfrm>
            <a:off x="381000" y="2743200"/>
            <a:ext cx="6477000" cy="1158875"/>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endParaRPr lang="en-US" altLang="en-US" sz="1400" kern="0" dirty="0">
              <a:latin typeface="Californian FB" panose="0207040306080B030204" pitchFamily="18" charset="0"/>
              <a:cs typeface="Arabic Typesetting" panose="03020402040406030203" pitchFamily="66" charset="-78"/>
            </a:endParaRPr>
          </a:p>
          <a:p>
            <a:pPr>
              <a:defRPr/>
            </a:pPr>
            <a:r>
              <a:rPr lang="en-US" altLang="en-US" kern="0" dirty="0">
                <a:latin typeface="Californian FB" panose="0207040306080B030204" pitchFamily="18" charset="0"/>
                <a:cs typeface="Arabic Typesetting" panose="03020402040406030203" pitchFamily="66" charset="-78"/>
              </a:rPr>
              <a:t>What is the Pythagorean Theorem?</a:t>
            </a:r>
          </a:p>
        </p:txBody>
      </p:sp>
      <p:sp>
        <p:nvSpPr>
          <p:cNvPr id="10" name="Rectangle 3">
            <a:extLst>
              <a:ext uri="{FF2B5EF4-FFF2-40B4-BE49-F238E27FC236}">
                <a16:creationId xmlns:a16="http://schemas.microsoft.com/office/drawing/2014/main" id="{F337A369-E03C-474C-BFD8-2231E8290918}"/>
              </a:ext>
            </a:extLst>
          </p:cNvPr>
          <p:cNvSpPr txBox="1">
            <a:spLocks noChangeArrowheads="1"/>
          </p:cNvSpPr>
          <p:nvPr/>
        </p:nvSpPr>
        <p:spPr bwMode="auto">
          <a:xfrm>
            <a:off x="381000" y="2057400"/>
            <a:ext cx="6477000" cy="858838"/>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endParaRPr lang="en-US" altLang="en-US" sz="1400" kern="0" dirty="0">
              <a:latin typeface="Californian FB" panose="0207040306080B030204" pitchFamily="18" charset="0"/>
              <a:cs typeface="Arabic Typesetting" panose="03020402040406030203" pitchFamily="66" charset="-78"/>
            </a:endParaRPr>
          </a:p>
          <a:p>
            <a:pPr>
              <a:defRPr/>
            </a:pPr>
            <a:r>
              <a:rPr lang="en-US" altLang="en-US" kern="0" dirty="0">
                <a:latin typeface="Californian FB" panose="0207040306080B030204" pitchFamily="18" charset="0"/>
                <a:cs typeface="Arabic Typesetting" panose="03020402040406030203" pitchFamily="66" charset="-78"/>
              </a:rPr>
              <a:t>What was important about his life?</a:t>
            </a:r>
          </a:p>
        </p:txBody>
      </p:sp>
      <p:sp>
        <p:nvSpPr>
          <p:cNvPr id="11" name="Rectangle 3">
            <a:extLst>
              <a:ext uri="{FF2B5EF4-FFF2-40B4-BE49-F238E27FC236}">
                <a16:creationId xmlns:a16="http://schemas.microsoft.com/office/drawing/2014/main" id="{73787250-4F6D-4ACA-BBBF-81E0A8E07EA0}"/>
              </a:ext>
            </a:extLst>
          </p:cNvPr>
          <p:cNvSpPr txBox="1">
            <a:spLocks noChangeArrowheads="1"/>
          </p:cNvSpPr>
          <p:nvPr/>
        </p:nvSpPr>
        <p:spPr bwMode="auto">
          <a:xfrm>
            <a:off x="381000" y="1679575"/>
            <a:ext cx="4773613" cy="682625"/>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defRPr/>
            </a:pPr>
            <a:r>
              <a:rPr lang="en-US" altLang="en-US" kern="0" dirty="0">
                <a:latin typeface="Californian FB" panose="0207040306080B030204" pitchFamily="18" charset="0"/>
                <a:cs typeface="Arabic Typesetting" panose="03020402040406030203" pitchFamily="66" charset="-78"/>
              </a:rPr>
              <a:t>Who was Pythagoras?</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5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1000"/>
                                        <p:tgtEl>
                                          <p:spTgt spid="1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10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10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28"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381398D-D9EA-4E93-AEEC-42B223D0F26F}"/>
              </a:ext>
            </a:extLst>
          </p:cNvPr>
          <p:cNvSpPr>
            <a:spLocks noGrp="1" noChangeArrowheads="1"/>
          </p:cNvSpPr>
          <p:nvPr>
            <p:ph type="title" idx="4294967295"/>
          </p:nvPr>
        </p:nvSpPr>
        <p:spPr>
          <a:xfrm>
            <a:off x="2362200" y="431800"/>
            <a:ext cx="6477000" cy="685800"/>
          </a:xfrm>
        </p:spPr>
        <p:txBody>
          <a:bodyPr/>
          <a:lstStyle/>
          <a:p>
            <a:r>
              <a:rPr lang="en-US" altLang="en-US" sz="3200" b="1">
                <a:latin typeface="Castellar" panose="020A0402060406010301" pitchFamily="18" charset="0"/>
              </a:rPr>
              <a:t>Pythagoras’ Roots </a:t>
            </a:r>
            <a:br>
              <a:rPr lang="en-US" altLang="en-US" sz="3200" b="1">
                <a:latin typeface="Castellar" panose="020A0402060406010301" pitchFamily="18" charset="0"/>
              </a:rPr>
            </a:br>
            <a:r>
              <a:rPr lang="en-US" altLang="en-US" sz="3200" b="1">
                <a:latin typeface="Castellar" panose="020A0402060406010301" pitchFamily="18" charset="0"/>
              </a:rPr>
              <a:t>and Routes</a:t>
            </a:r>
            <a:br>
              <a:rPr lang="en-US" altLang="en-US" sz="3200" b="1">
                <a:latin typeface="Castellar" panose="020A0402060406010301" pitchFamily="18" charset="0"/>
              </a:rPr>
            </a:br>
            <a:endParaRPr lang="en-US" altLang="en-US" sz="3200">
              <a:latin typeface="Castellar" panose="020A0402060406010301" pitchFamily="18" charset="0"/>
            </a:endParaRPr>
          </a:p>
        </p:txBody>
      </p:sp>
      <p:pic>
        <p:nvPicPr>
          <p:cNvPr id="4100" name="Picture 4">
            <a:extLst>
              <a:ext uri="{FF2B5EF4-FFF2-40B4-BE49-F238E27FC236}">
                <a16:creationId xmlns:a16="http://schemas.microsoft.com/office/drawing/2014/main" id="{D9FCC5B9-E09A-40FC-83EC-068508170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1134"/>
            <a:ext cx="1981200" cy="1571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0">
            <a:extLst>
              <a:ext uri="{FF2B5EF4-FFF2-40B4-BE49-F238E27FC236}">
                <a16:creationId xmlns:a16="http://schemas.microsoft.com/office/drawing/2014/main" id="{70DD130C-773F-4BEB-81B6-A9EC2229824E}"/>
              </a:ext>
            </a:extLst>
          </p:cNvPr>
          <p:cNvSpPr>
            <a:spLocks noChangeArrowheads="1"/>
          </p:cNvSpPr>
          <p:nvPr/>
        </p:nvSpPr>
        <p:spPr bwMode="auto">
          <a:xfrm>
            <a:off x="3490913" y="1905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4105" name="Picture 9">
            <a:extLst>
              <a:ext uri="{FF2B5EF4-FFF2-40B4-BE49-F238E27FC236}">
                <a16:creationId xmlns:a16="http://schemas.microsoft.com/office/drawing/2014/main" id="{D132966A-D83C-4CC6-872D-E859B2873634}"/>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52400" y="2219325"/>
            <a:ext cx="3338513" cy="44513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ext Box 11">
            <a:extLst>
              <a:ext uri="{FF2B5EF4-FFF2-40B4-BE49-F238E27FC236}">
                <a16:creationId xmlns:a16="http://schemas.microsoft.com/office/drawing/2014/main" id="{AFFBE499-6E5A-444A-8DC2-A16E61186BE5}"/>
              </a:ext>
            </a:extLst>
          </p:cNvPr>
          <p:cNvSpPr txBox="1">
            <a:spLocks noChangeArrowheads="1"/>
          </p:cNvSpPr>
          <p:nvPr/>
        </p:nvSpPr>
        <p:spPr bwMode="auto">
          <a:xfrm>
            <a:off x="3490913" y="1219200"/>
            <a:ext cx="55626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pPr>
            <a:r>
              <a:rPr lang="en-US" altLang="en-US" sz="2400">
                <a:latin typeface="Californian FB" panose="0207040306080B030204" pitchFamily="18" charset="0"/>
                <a:cs typeface="Arabic Typesetting" panose="020B0604020202020204" pitchFamily="66" charset="-78"/>
              </a:rPr>
              <a:t>Pythagoras lived from about 560 to 500 B.C.</a:t>
            </a:r>
          </a:p>
        </p:txBody>
      </p:sp>
      <p:sp>
        <p:nvSpPr>
          <p:cNvPr id="4108" name="Text Box 12">
            <a:extLst>
              <a:ext uri="{FF2B5EF4-FFF2-40B4-BE49-F238E27FC236}">
                <a16:creationId xmlns:a16="http://schemas.microsoft.com/office/drawing/2014/main" id="{894860EE-1D05-443A-945A-88328D5B5E85}"/>
              </a:ext>
            </a:extLst>
          </p:cNvPr>
          <p:cNvSpPr txBox="1">
            <a:spLocks noChangeArrowheads="1"/>
          </p:cNvSpPr>
          <p:nvPr/>
        </p:nvSpPr>
        <p:spPr bwMode="auto">
          <a:xfrm>
            <a:off x="3490913" y="2011363"/>
            <a:ext cx="50292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sz="2400" dirty="0">
                <a:latin typeface="Californian FB" panose="0207040306080B030204" pitchFamily="18" charset="0"/>
                <a:cs typeface="Arabic Typesetting" panose="020B0604020202020204" pitchFamily="66" charset="-78"/>
              </a:rPr>
              <a:t>He was born on the Aegean island of Samos. He traveled to Egypt, Babylon, India, and Syria to further his studies.</a:t>
            </a:r>
          </a:p>
        </p:txBody>
      </p:sp>
      <p:sp>
        <p:nvSpPr>
          <p:cNvPr id="4110" name="Text Box 14">
            <a:extLst>
              <a:ext uri="{FF2B5EF4-FFF2-40B4-BE49-F238E27FC236}">
                <a16:creationId xmlns:a16="http://schemas.microsoft.com/office/drawing/2014/main" id="{1B67C70E-45A4-49A0-BC00-E967467343BF}"/>
              </a:ext>
            </a:extLst>
          </p:cNvPr>
          <p:cNvSpPr txBox="1">
            <a:spLocks noChangeArrowheads="1"/>
          </p:cNvSpPr>
          <p:nvPr/>
        </p:nvSpPr>
        <p:spPr bwMode="auto">
          <a:xfrm>
            <a:off x="3490913" y="3500438"/>
            <a:ext cx="50292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pPr>
            <a:r>
              <a:rPr lang="en-US" altLang="en-US" sz="2400">
                <a:latin typeface="Californian FB" panose="0207040306080B030204" pitchFamily="18" charset="0"/>
                <a:cs typeface="Arabic Typesetting" panose="020B0604020202020204" pitchFamily="66" charset="-78"/>
              </a:rPr>
              <a:t>The picture to the left is a statue of Pythagoras in the island of Samos. The carving at the bottom of the statue is in Greek. The literal translation is "Pythagoras the Samosan", but the preferred translation is "Pythagoras of Samos". </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0-#ppt_w/2"/>
                                          </p:val>
                                        </p:tav>
                                        <p:tav tm="100000">
                                          <p:val>
                                            <p:strVal val="#ppt_x"/>
                                          </p:val>
                                        </p:tav>
                                      </p:tavLst>
                                    </p:anim>
                                    <p:anim calcmode="lin" valueType="num">
                                      <p:cBhvr additive="base">
                                        <p:cTn id="8" dur="500" fill="hold"/>
                                        <p:tgtEl>
                                          <p:spTgt spid="410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250"/>
                                  </p:stCondLst>
                                  <p:childTnLst>
                                    <p:set>
                                      <p:cBhvr>
                                        <p:cTn id="11" dur="1" fill="hold">
                                          <p:stCondLst>
                                            <p:cond delay="0"/>
                                          </p:stCondLst>
                                        </p:cTn>
                                        <p:tgtEl>
                                          <p:spTgt spid="4098"/>
                                        </p:tgtEl>
                                        <p:attrNameLst>
                                          <p:attrName>style.visibility</p:attrName>
                                        </p:attrNameLst>
                                      </p:cBhvr>
                                      <p:to>
                                        <p:strVal val="visible"/>
                                      </p:to>
                                    </p:set>
                                    <p:anim calcmode="lin" valueType="num">
                                      <p:cBhvr additive="base">
                                        <p:cTn id="12" dur="1000" fill="hold"/>
                                        <p:tgtEl>
                                          <p:spTgt spid="4098"/>
                                        </p:tgtEl>
                                        <p:attrNameLst>
                                          <p:attrName>ppt_x</p:attrName>
                                        </p:attrNameLst>
                                      </p:cBhvr>
                                      <p:tavLst>
                                        <p:tav tm="0">
                                          <p:val>
                                            <p:strVal val="0-#ppt_w/2"/>
                                          </p:val>
                                        </p:tav>
                                        <p:tav tm="100000">
                                          <p:val>
                                            <p:strVal val="#ppt_x"/>
                                          </p:val>
                                        </p:tav>
                                      </p:tavLst>
                                    </p:anim>
                                    <p:anim calcmode="lin" valueType="num">
                                      <p:cBhvr additive="base">
                                        <p:cTn id="13" dur="10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107"/>
                                        </p:tgtEl>
                                        <p:attrNameLst>
                                          <p:attrName>style.visibility</p:attrName>
                                        </p:attrNameLst>
                                      </p:cBhvr>
                                      <p:to>
                                        <p:strVal val="visible"/>
                                      </p:to>
                                    </p:set>
                                    <p:anim calcmode="lin" valueType="num">
                                      <p:cBhvr additive="base">
                                        <p:cTn id="18" dur="2000" fill="hold"/>
                                        <p:tgtEl>
                                          <p:spTgt spid="4107"/>
                                        </p:tgtEl>
                                        <p:attrNameLst>
                                          <p:attrName>ppt_x</p:attrName>
                                        </p:attrNameLst>
                                      </p:cBhvr>
                                      <p:tavLst>
                                        <p:tav tm="0">
                                          <p:val>
                                            <p:strVal val="0-#ppt_w/2"/>
                                          </p:val>
                                        </p:tav>
                                        <p:tav tm="100000">
                                          <p:val>
                                            <p:strVal val="#ppt_x"/>
                                          </p:val>
                                        </p:tav>
                                      </p:tavLst>
                                    </p:anim>
                                    <p:anim calcmode="lin" valueType="num">
                                      <p:cBhvr additive="base">
                                        <p:cTn id="19" dur="2000" fill="hold"/>
                                        <p:tgtEl>
                                          <p:spTgt spid="410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108"/>
                                        </p:tgtEl>
                                        <p:attrNameLst>
                                          <p:attrName>style.visibility</p:attrName>
                                        </p:attrNameLst>
                                      </p:cBhvr>
                                      <p:to>
                                        <p:strVal val="visible"/>
                                      </p:to>
                                    </p:set>
                                    <p:anim calcmode="lin" valueType="num">
                                      <p:cBhvr additive="base">
                                        <p:cTn id="24" dur="2000" fill="hold"/>
                                        <p:tgtEl>
                                          <p:spTgt spid="4108"/>
                                        </p:tgtEl>
                                        <p:attrNameLst>
                                          <p:attrName>ppt_x</p:attrName>
                                        </p:attrNameLst>
                                      </p:cBhvr>
                                      <p:tavLst>
                                        <p:tav tm="0">
                                          <p:val>
                                            <p:strVal val="0-#ppt_w/2"/>
                                          </p:val>
                                        </p:tav>
                                        <p:tav tm="100000">
                                          <p:val>
                                            <p:strVal val="#ppt_x"/>
                                          </p:val>
                                        </p:tav>
                                      </p:tavLst>
                                    </p:anim>
                                    <p:anim calcmode="lin" valueType="num">
                                      <p:cBhvr additive="base">
                                        <p:cTn id="25" dur="2000" fill="hold"/>
                                        <p:tgtEl>
                                          <p:spTgt spid="410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110"/>
                                        </p:tgtEl>
                                        <p:attrNameLst>
                                          <p:attrName>style.visibility</p:attrName>
                                        </p:attrNameLst>
                                      </p:cBhvr>
                                      <p:to>
                                        <p:strVal val="visible"/>
                                      </p:to>
                                    </p:set>
                                    <p:anim calcmode="lin" valueType="num">
                                      <p:cBhvr additive="base">
                                        <p:cTn id="30" dur="2000" fill="hold"/>
                                        <p:tgtEl>
                                          <p:spTgt spid="4110"/>
                                        </p:tgtEl>
                                        <p:attrNameLst>
                                          <p:attrName>ppt_x</p:attrName>
                                        </p:attrNameLst>
                                      </p:cBhvr>
                                      <p:tavLst>
                                        <p:tav tm="0">
                                          <p:val>
                                            <p:strVal val="0-#ppt_w/2"/>
                                          </p:val>
                                        </p:tav>
                                        <p:tav tm="100000">
                                          <p:val>
                                            <p:strVal val="#ppt_x"/>
                                          </p:val>
                                        </p:tav>
                                      </p:tavLst>
                                    </p:anim>
                                    <p:anim calcmode="lin" valueType="num">
                                      <p:cBhvr additive="base">
                                        <p:cTn id="31" dur="2000" fill="hold"/>
                                        <p:tgtEl>
                                          <p:spTgt spid="4110"/>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2000"/>
                                  </p:stCondLst>
                                  <p:childTnLst>
                                    <p:set>
                                      <p:cBhvr>
                                        <p:cTn id="33" dur="1" fill="hold">
                                          <p:stCondLst>
                                            <p:cond delay="0"/>
                                          </p:stCondLst>
                                        </p:cTn>
                                        <p:tgtEl>
                                          <p:spTgt spid="4105"/>
                                        </p:tgtEl>
                                        <p:attrNameLst>
                                          <p:attrName>style.visibility</p:attrName>
                                        </p:attrNameLst>
                                      </p:cBhvr>
                                      <p:to>
                                        <p:strVal val="visible"/>
                                      </p:to>
                                    </p:set>
                                    <p:anim calcmode="lin" valueType="num">
                                      <p:cBhvr additive="base">
                                        <p:cTn id="34" dur="500" fill="hold"/>
                                        <p:tgtEl>
                                          <p:spTgt spid="4105"/>
                                        </p:tgtEl>
                                        <p:attrNameLst>
                                          <p:attrName>ppt_x</p:attrName>
                                        </p:attrNameLst>
                                      </p:cBhvr>
                                      <p:tavLst>
                                        <p:tav tm="0">
                                          <p:val>
                                            <p:strVal val="0-#ppt_w/2"/>
                                          </p:val>
                                        </p:tav>
                                        <p:tav tm="100000">
                                          <p:val>
                                            <p:strVal val="#ppt_x"/>
                                          </p:val>
                                        </p:tav>
                                      </p:tavLst>
                                    </p:anim>
                                    <p:anim calcmode="lin" valueType="num">
                                      <p:cBhvr additive="base">
                                        <p:cTn id="35"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7" grpId="0" autoUpdateAnimBg="0"/>
      <p:bldP spid="4108" grpId="0" autoUpdateAnimBg="0"/>
      <p:bldP spid="411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AC8B9F6-A3E0-4924-B526-5A1ECB4B7A68}"/>
              </a:ext>
            </a:extLst>
          </p:cNvPr>
          <p:cNvSpPr>
            <a:spLocks noGrp="1" noChangeArrowheads="1"/>
          </p:cNvSpPr>
          <p:nvPr>
            <p:ph type="title" idx="4294967295"/>
          </p:nvPr>
        </p:nvSpPr>
        <p:spPr>
          <a:xfrm>
            <a:off x="433986" y="160472"/>
            <a:ext cx="8332787" cy="533400"/>
          </a:xfrm>
        </p:spPr>
        <p:txBody>
          <a:bodyPr/>
          <a:lstStyle/>
          <a:p>
            <a:r>
              <a:rPr lang="en-US" altLang="en-US" sz="3200" b="1" dirty="0">
                <a:latin typeface="Castellar" panose="020A0402060406010301" pitchFamily="18" charset="0"/>
              </a:rPr>
              <a:t>Important Contributions</a:t>
            </a:r>
            <a:endParaRPr lang="en-US" altLang="en-US" sz="3200" dirty="0">
              <a:latin typeface="Castellar" panose="020A0402060406010301" pitchFamily="18" charset="0"/>
            </a:endParaRPr>
          </a:p>
        </p:txBody>
      </p:sp>
      <p:sp>
        <p:nvSpPr>
          <p:cNvPr id="3080" name="Text Box 8">
            <a:extLst>
              <a:ext uri="{FF2B5EF4-FFF2-40B4-BE49-F238E27FC236}">
                <a16:creationId xmlns:a16="http://schemas.microsoft.com/office/drawing/2014/main" id="{BD6DC0F4-35DA-4DA5-812A-321BA29EE44A}"/>
              </a:ext>
            </a:extLst>
          </p:cNvPr>
          <p:cNvSpPr txBox="1">
            <a:spLocks noChangeArrowheads="1"/>
          </p:cNvSpPr>
          <p:nvPr/>
        </p:nvSpPr>
        <p:spPr bwMode="auto">
          <a:xfrm>
            <a:off x="293688" y="1212852"/>
            <a:ext cx="8468558"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lnSpc>
                <a:spcPct val="90000"/>
              </a:lnSpc>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Pythagoras headed a cult known as the secret brotherhood that worshiped numbers and numerical relationships. They attempted to find mathematical explanations for music, the gods, the cosmos, etc. </a:t>
            </a:r>
          </a:p>
        </p:txBody>
      </p:sp>
      <p:sp>
        <p:nvSpPr>
          <p:cNvPr id="3083" name="Text Box 11">
            <a:extLst>
              <a:ext uri="{FF2B5EF4-FFF2-40B4-BE49-F238E27FC236}">
                <a16:creationId xmlns:a16="http://schemas.microsoft.com/office/drawing/2014/main" id="{CFF9A88C-4FC5-45BD-9E9E-4740F8A39F86}"/>
              </a:ext>
            </a:extLst>
          </p:cNvPr>
          <p:cNvSpPr txBox="1">
            <a:spLocks noChangeArrowheads="1"/>
          </p:cNvSpPr>
          <p:nvPr/>
        </p:nvSpPr>
        <p:spPr bwMode="auto">
          <a:xfrm>
            <a:off x="292934" y="5226050"/>
            <a:ext cx="84693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His discoveries laid the foundation for all subsequent developments in Geometry.</a:t>
            </a:r>
          </a:p>
        </p:txBody>
      </p:sp>
      <p:sp>
        <p:nvSpPr>
          <p:cNvPr id="3084" name="Text Box 12">
            <a:extLst>
              <a:ext uri="{FF2B5EF4-FFF2-40B4-BE49-F238E27FC236}">
                <a16:creationId xmlns:a16="http://schemas.microsoft.com/office/drawing/2014/main" id="{D6E96094-DE8E-4C19-818A-7D5281961390}"/>
              </a:ext>
            </a:extLst>
          </p:cNvPr>
          <p:cNvSpPr txBox="1">
            <a:spLocks noChangeArrowheads="1"/>
          </p:cNvSpPr>
          <p:nvPr/>
        </p:nvSpPr>
        <p:spPr bwMode="auto">
          <a:xfrm>
            <a:off x="293688" y="3886201"/>
            <a:ext cx="8468558" cy="1255713"/>
          </a:xfrm>
          <a:prstGeom prst="rect">
            <a:avLst/>
          </a:prstGeom>
          <a:noFill/>
          <a:ln>
            <a:noFill/>
          </a:ln>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 typeface="Californian FB" panose="0207040306080B030204" pitchFamily="18" charset="0"/>
              <a:buChar char="Δ"/>
              <a:defRPr/>
            </a:pPr>
            <a:r>
              <a:rPr lang="en-US" altLang="en-US" sz="2800" dirty="0">
                <a:latin typeface="Californian FB" panose="0207040306080B030204" pitchFamily="18" charset="0"/>
                <a:cs typeface="Arabic Typesetting" panose="03020402040406030203" pitchFamily="66" charset="-78"/>
              </a:rPr>
              <a:t>He is credited with developing the </a:t>
            </a:r>
            <a:r>
              <a:rPr lang="en-US" altLang="en-US" sz="2800" b="1" dirty="0">
                <a:solidFill>
                  <a:srgbClr val="FF0000"/>
                </a:solidFill>
                <a:effectLst>
                  <a:outerShdw blurRad="38100" dist="38100" dir="2700000" algn="tl">
                    <a:srgbClr val="000000"/>
                  </a:outerShdw>
                </a:effectLst>
                <a:latin typeface="Californian FB" panose="0207040306080B030204" pitchFamily="18" charset="0"/>
                <a:cs typeface="Arabic Typesetting" panose="03020402040406030203" pitchFamily="66" charset="-78"/>
              </a:rPr>
              <a:t>Pythagorean Theorem</a:t>
            </a:r>
            <a:r>
              <a:rPr lang="en-US" altLang="en-US" sz="2800" dirty="0">
                <a:latin typeface="Californian FB" panose="0207040306080B030204" pitchFamily="18" charset="0"/>
                <a:cs typeface="Arabic Typesetting" panose="03020402040406030203" pitchFamily="66" charset="-78"/>
              </a:rPr>
              <a:t>, a formula that is </a:t>
            </a:r>
            <a:r>
              <a:rPr lang="en-US" altLang="en-US" sz="2800" b="1" u="sng" dirty="0">
                <a:latin typeface="Californian FB" panose="0207040306080B030204" pitchFamily="18" charset="0"/>
                <a:cs typeface="Arabic Typesetting" panose="03020402040406030203" pitchFamily="66" charset="-78"/>
              </a:rPr>
              <a:t>used to determine the lengths of the sides of </a:t>
            </a:r>
            <a:r>
              <a:rPr lang="en-US" altLang="en-US" sz="2800" dirty="0">
                <a:solidFill>
                  <a:srgbClr val="FF0000"/>
                </a:solidFill>
                <a:latin typeface="Californian FB" panose="0207040306080B030204" pitchFamily="18" charset="0"/>
                <a:cs typeface="Arabic Typesetting" panose="03020402040406030203" pitchFamily="66" charset="-78"/>
              </a:rPr>
              <a:t>right triangles</a:t>
            </a:r>
            <a:r>
              <a:rPr lang="en-US" altLang="en-US" sz="2800" dirty="0">
                <a:latin typeface="Californian FB" panose="0207040306080B030204" pitchFamily="18" charset="0"/>
                <a:cs typeface="Arabic Typesetting" panose="03020402040406030203" pitchFamily="66" charset="-78"/>
              </a:rPr>
              <a:t>.</a:t>
            </a:r>
            <a:endParaRPr lang="en-US" sz="2800" dirty="0">
              <a:latin typeface="Californian FB" panose="0207040306080B030204" pitchFamily="18" charset="0"/>
              <a:cs typeface="Arabic Typesetting" panose="03020402040406030203" pitchFamily="66" charset="-78"/>
            </a:endParaRPr>
          </a:p>
        </p:txBody>
      </p:sp>
      <p:sp>
        <p:nvSpPr>
          <p:cNvPr id="6151" name="Rectangle 1">
            <a:extLst>
              <a:ext uri="{FF2B5EF4-FFF2-40B4-BE49-F238E27FC236}">
                <a16:creationId xmlns:a16="http://schemas.microsoft.com/office/drawing/2014/main" id="{75CEBA72-9F23-40B4-8F6B-326F35920BF2}"/>
              </a:ext>
            </a:extLst>
          </p:cNvPr>
          <p:cNvSpPr>
            <a:spLocks noChangeArrowheads="1"/>
          </p:cNvSpPr>
          <p:nvPr/>
        </p:nvSpPr>
        <p:spPr bwMode="auto">
          <a:xfrm>
            <a:off x="292934" y="2936877"/>
            <a:ext cx="846855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lnSpc>
                <a:spcPct val="90000"/>
              </a:lnSpc>
              <a:spcBef>
                <a:spcPct val="0"/>
              </a:spcBef>
              <a:buFont typeface="Californian FB" panose="0207040306080B030204" pitchFamily="18" charset="0"/>
              <a:buChar char="Δ"/>
            </a:pPr>
            <a:r>
              <a:rPr lang="en-US" altLang="en-US" sz="2800" dirty="0">
                <a:latin typeface="Californian FB" panose="0207040306080B030204" pitchFamily="18" charset="0"/>
                <a:cs typeface="Arabic Typesetting" panose="020B0604020202020204" pitchFamily="66" charset="-78"/>
              </a:rPr>
              <a:t>Pythagoras believed that all relations could be reduced to number relations.</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080"/>
                                        </p:tgtEl>
                                        <p:attrNameLst>
                                          <p:attrName>style.visibility</p:attrName>
                                        </p:attrNameLst>
                                      </p:cBhvr>
                                      <p:to>
                                        <p:strVal val="visible"/>
                                      </p:to>
                                    </p:set>
                                    <p:animEffect transition="in" filter="wipe(down)">
                                      <p:cBhvr>
                                        <p:cTn id="13" dur="2000"/>
                                        <p:tgtEl>
                                          <p:spTgt spid="30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51"/>
                                        </p:tgtEl>
                                        <p:attrNameLst>
                                          <p:attrName>style.visibility</p:attrName>
                                        </p:attrNameLst>
                                      </p:cBhvr>
                                      <p:to>
                                        <p:strVal val="visible"/>
                                      </p:to>
                                    </p:set>
                                    <p:animEffect transition="in" filter="wipe(down)">
                                      <p:cBhvr>
                                        <p:cTn id="18" dur="2000"/>
                                        <p:tgtEl>
                                          <p:spTgt spid="615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4"/>
                                        </p:tgtEl>
                                        <p:attrNameLst>
                                          <p:attrName>style.visibility</p:attrName>
                                        </p:attrNameLst>
                                      </p:cBhvr>
                                      <p:to>
                                        <p:strVal val="visible"/>
                                      </p:to>
                                    </p:set>
                                    <p:animEffect transition="in" filter="wipe(down)">
                                      <p:cBhvr>
                                        <p:cTn id="23" dur="2000"/>
                                        <p:tgtEl>
                                          <p:spTgt spid="308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083"/>
                                        </p:tgtEl>
                                        <p:attrNameLst>
                                          <p:attrName>style.visibility</p:attrName>
                                        </p:attrNameLst>
                                      </p:cBhvr>
                                      <p:to>
                                        <p:strVal val="visible"/>
                                      </p:to>
                                    </p:set>
                                    <p:animEffect transition="in" filter="wipe(down)">
                                      <p:cBhvr>
                                        <p:cTn id="28" dur="20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0" grpId="0"/>
      <p:bldP spid="3083" grpId="0"/>
      <p:bldP spid="3084"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5000">
              <a:schemeClr val="accent2">
                <a:lumMod val="20000"/>
                <a:lumOff val="80000"/>
              </a:schemeClr>
            </a:gs>
            <a:gs pos="95000">
              <a:schemeClr val="accent2"/>
            </a:gs>
          </a:gsLst>
          <a:lin ang="2700000" scaled="1"/>
        </a:gra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FE797A1-6303-414B-8754-8105697B194D}"/>
              </a:ext>
            </a:extLst>
          </p:cNvPr>
          <p:cNvSpPr>
            <a:spLocks noGrp="1" noChangeArrowheads="1"/>
          </p:cNvSpPr>
          <p:nvPr>
            <p:ph type="title"/>
          </p:nvPr>
        </p:nvSpPr>
        <p:spPr>
          <a:xfrm>
            <a:off x="266700" y="407988"/>
            <a:ext cx="8610600" cy="685800"/>
          </a:xfrm>
        </p:spPr>
        <p:txBody>
          <a:bodyPr/>
          <a:lstStyle/>
          <a:p>
            <a:r>
              <a:rPr lang="en-US" altLang="en-US" sz="2800">
                <a:latin typeface="Californian FB" panose="0207040306080B030204" pitchFamily="18" charset="0"/>
                <a:cs typeface="Arabic Typesetting" panose="020B0604020202020204" pitchFamily="66" charset="-78"/>
              </a:rPr>
              <a:t>Pythagoras’ Theorem can ONLY be applied to a right triangle….therefore, we begin with </a:t>
            </a:r>
            <a:br>
              <a:rPr lang="en-US" altLang="en-US" sz="2800">
                <a:latin typeface="Californian FB" panose="0207040306080B030204" pitchFamily="18" charset="0"/>
                <a:cs typeface="Arabic Typesetting" panose="020B0604020202020204" pitchFamily="66" charset="-78"/>
              </a:rPr>
            </a:br>
            <a:r>
              <a:rPr lang="en-US" altLang="en-US" sz="2800">
                <a:latin typeface="Californian FB" panose="0207040306080B030204" pitchFamily="18" charset="0"/>
                <a:cs typeface="Arabic Typesetting" panose="020B0604020202020204" pitchFamily="66" charset="-78"/>
              </a:rPr>
              <a:t>What is a right triangle…. </a:t>
            </a:r>
          </a:p>
        </p:txBody>
      </p:sp>
      <p:sp>
        <p:nvSpPr>
          <p:cNvPr id="31755" name="Text Box 11">
            <a:extLst>
              <a:ext uri="{FF2B5EF4-FFF2-40B4-BE49-F238E27FC236}">
                <a16:creationId xmlns:a16="http://schemas.microsoft.com/office/drawing/2014/main" id="{4F8243B0-99D2-411F-9087-2D2D31461C8D}"/>
              </a:ext>
            </a:extLst>
          </p:cNvPr>
          <p:cNvSpPr txBox="1">
            <a:spLocks noChangeArrowheads="1"/>
          </p:cNvSpPr>
          <p:nvPr/>
        </p:nvSpPr>
        <p:spPr bwMode="auto">
          <a:xfrm>
            <a:off x="457200" y="1654175"/>
            <a:ext cx="85423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800" dirty="0">
                <a:latin typeface="Californian FB" panose="0207040306080B030204" pitchFamily="18" charset="0"/>
                <a:cs typeface="Arabic Typesetting" panose="020B0604020202020204" pitchFamily="66" charset="-78"/>
              </a:rPr>
              <a:t>A </a:t>
            </a:r>
            <a:r>
              <a:rPr lang="en-US" altLang="en-US" sz="2800" dirty="0">
                <a:solidFill>
                  <a:srgbClr val="FF0000"/>
                </a:solidFill>
                <a:latin typeface="Californian FB" panose="0207040306080B030204" pitchFamily="18" charset="0"/>
                <a:cs typeface="Arabic Typesetting" panose="020B0604020202020204" pitchFamily="66" charset="-78"/>
              </a:rPr>
              <a:t>right triangle</a:t>
            </a:r>
            <a:r>
              <a:rPr lang="en-US" altLang="en-US" sz="2800" dirty="0">
                <a:latin typeface="Californian FB" panose="0207040306080B030204" pitchFamily="18" charset="0"/>
                <a:cs typeface="Arabic Typesetting" panose="020B0604020202020204" pitchFamily="66" charset="-78"/>
              </a:rPr>
              <a:t> is a triangle that has </a:t>
            </a:r>
            <a:r>
              <a:rPr lang="en-US" altLang="en-US" sz="2800" u="sng" dirty="0">
                <a:latin typeface="Californian FB" panose="0207040306080B030204" pitchFamily="18" charset="0"/>
                <a:cs typeface="Arabic Typesetting" panose="020B0604020202020204" pitchFamily="66" charset="-78"/>
              </a:rPr>
              <a:t>one</a:t>
            </a:r>
            <a:r>
              <a:rPr lang="en-US" altLang="en-US" sz="2800" dirty="0">
                <a:latin typeface="Californian FB" panose="0207040306080B030204" pitchFamily="18" charset="0"/>
                <a:cs typeface="Arabic Typesetting" panose="020B0604020202020204" pitchFamily="66" charset="-78"/>
              </a:rPr>
              <a:t> 90-degree angle.</a:t>
            </a:r>
            <a:endParaRPr lang="en-US" altLang="en-US" sz="2400" dirty="0">
              <a:latin typeface="Californian FB" panose="0207040306080B030204" pitchFamily="18" charset="0"/>
              <a:cs typeface="Arabic Typesetting" panose="020B0604020202020204" pitchFamily="66" charset="-78"/>
            </a:endParaRPr>
          </a:p>
        </p:txBody>
      </p:sp>
      <p:grpSp>
        <p:nvGrpSpPr>
          <p:cNvPr id="10" name="Group 9">
            <a:extLst>
              <a:ext uri="{FF2B5EF4-FFF2-40B4-BE49-F238E27FC236}">
                <a16:creationId xmlns:a16="http://schemas.microsoft.com/office/drawing/2014/main" id="{2FD4D5D3-4C58-4734-A8F6-078B0CA1D9B9}"/>
              </a:ext>
            </a:extLst>
          </p:cNvPr>
          <p:cNvGrpSpPr>
            <a:grpSpLocks/>
          </p:cNvGrpSpPr>
          <p:nvPr/>
        </p:nvGrpSpPr>
        <p:grpSpPr bwMode="auto">
          <a:xfrm>
            <a:off x="361950" y="2405063"/>
            <a:ext cx="8458200" cy="3702050"/>
            <a:chOff x="361950" y="2405063"/>
            <a:chExt cx="8458200" cy="3702050"/>
          </a:xfrm>
        </p:grpSpPr>
        <p:sp>
          <p:nvSpPr>
            <p:cNvPr id="7187" name="Text Box 5">
              <a:extLst>
                <a:ext uri="{FF2B5EF4-FFF2-40B4-BE49-F238E27FC236}">
                  <a16:creationId xmlns:a16="http://schemas.microsoft.com/office/drawing/2014/main" id="{564A08AB-2640-4214-9FBD-35ED57AB39C2}"/>
                </a:ext>
              </a:extLst>
            </p:cNvPr>
            <p:cNvSpPr txBox="1">
              <a:spLocks noChangeArrowheads="1"/>
            </p:cNvSpPr>
            <p:nvPr/>
          </p:nvSpPr>
          <p:spPr bwMode="auto">
            <a:xfrm>
              <a:off x="3098800" y="2894013"/>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solidFill>
                    <a:srgbClr val="FF0000"/>
                  </a:solidFill>
                  <a:latin typeface="Californian FB" panose="0207040306080B030204" pitchFamily="18" charset="0"/>
                  <a:cs typeface="Arabic Typesetting" panose="020B0604020202020204" pitchFamily="66" charset="-78"/>
                </a:rPr>
                <a:t>a</a:t>
              </a:r>
              <a:endParaRPr lang="en-US" altLang="en-US" sz="2400">
                <a:latin typeface="Californian FB" panose="0207040306080B030204" pitchFamily="18" charset="0"/>
                <a:cs typeface="Arabic Typesetting" panose="020B0604020202020204" pitchFamily="66" charset="-78"/>
              </a:endParaRPr>
            </a:p>
          </p:txBody>
        </p:sp>
        <p:sp>
          <p:nvSpPr>
            <p:cNvPr id="7188" name="Text Box 6">
              <a:extLst>
                <a:ext uri="{FF2B5EF4-FFF2-40B4-BE49-F238E27FC236}">
                  <a16:creationId xmlns:a16="http://schemas.microsoft.com/office/drawing/2014/main" id="{25335C14-F041-47DC-90EC-0DB09CED9CBC}"/>
                </a:ext>
              </a:extLst>
            </p:cNvPr>
            <p:cNvSpPr txBox="1">
              <a:spLocks noChangeArrowheads="1"/>
            </p:cNvSpPr>
            <p:nvPr/>
          </p:nvSpPr>
          <p:spPr bwMode="auto">
            <a:xfrm>
              <a:off x="4438650" y="386715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solidFill>
                    <a:srgbClr val="FF0000"/>
                  </a:solidFill>
                  <a:latin typeface="Californian FB" panose="0207040306080B030204" pitchFamily="18" charset="0"/>
                  <a:cs typeface="Arabic Typesetting" panose="020B0604020202020204" pitchFamily="66" charset="-78"/>
                </a:rPr>
                <a:t>b</a:t>
              </a:r>
              <a:endParaRPr lang="en-US" altLang="en-US" sz="2400">
                <a:latin typeface="Californian FB" panose="0207040306080B030204" pitchFamily="18" charset="0"/>
                <a:cs typeface="Arabic Typesetting" panose="020B0604020202020204" pitchFamily="66" charset="-78"/>
              </a:endParaRPr>
            </a:p>
          </p:txBody>
        </p:sp>
        <p:sp>
          <p:nvSpPr>
            <p:cNvPr id="7189" name="Text Box 7">
              <a:extLst>
                <a:ext uri="{FF2B5EF4-FFF2-40B4-BE49-F238E27FC236}">
                  <a16:creationId xmlns:a16="http://schemas.microsoft.com/office/drawing/2014/main" id="{694E3F7E-5B10-4217-B114-9BF67E4F927C}"/>
                </a:ext>
              </a:extLst>
            </p:cNvPr>
            <p:cNvSpPr txBox="1">
              <a:spLocks noChangeArrowheads="1"/>
            </p:cNvSpPr>
            <p:nvPr/>
          </p:nvSpPr>
          <p:spPr bwMode="auto">
            <a:xfrm>
              <a:off x="4202113" y="2405063"/>
              <a:ext cx="471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solidFill>
                    <a:srgbClr val="FF0000"/>
                  </a:solidFill>
                  <a:latin typeface="Californian FB" panose="0207040306080B030204" pitchFamily="18" charset="0"/>
                  <a:cs typeface="Arabic Typesetting" panose="020B0604020202020204" pitchFamily="66" charset="-78"/>
                </a:rPr>
                <a:t>c</a:t>
              </a:r>
              <a:endParaRPr lang="en-US" altLang="en-US" sz="2400">
                <a:latin typeface="Californian FB" panose="0207040306080B030204" pitchFamily="18" charset="0"/>
                <a:cs typeface="Arabic Typesetting" panose="020B0604020202020204" pitchFamily="66" charset="-78"/>
              </a:endParaRPr>
            </a:p>
          </p:txBody>
        </p:sp>
        <p:sp>
          <p:nvSpPr>
            <p:cNvPr id="31757" name="Text Box 13">
              <a:extLst>
                <a:ext uri="{FF2B5EF4-FFF2-40B4-BE49-F238E27FC236}">
                  <a16:creationId xmlns:a16="http://schemas.microsoft.com/office/drawing/2014/main" id="{F5FEB914-F6A0-4F6E-AEA4-C1B0E3986661}"/>
                </a:ext>
              </a:extLst>
            </p:cNvPr>
            <p:cNvSpPr txBox="1">
              <a:spLocks noChangeArrowheads="1"/>
            </p:cNvSpPr>
            <p:nvPr/>
          </p:nvSpPr>
          <p:spPr bwMode="auto">
            <a:xfrm>
              <a:off x="361950" y="5399088"/>
              <a:ext cx="8458200" cy="708025"/>
            </a:xfrm>
            <a:prstGeom prst="rect">
              <a:avLst/>
            </a:prstGeom>
            <a:no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defRPr/>
              </a:pPr>
              <a:r>
                <a:rPr lang="en-US" altLang="en-US" sz="2000" dirty="0">
                  <a:latin typeface="Californian FB" panose="0207040306080B030204" pitchFamily="18" charset="0"/>
                  <a:cs typeface="Arabic Typesetting" panose="03020402040406030203" pitchFamily="66" charset="-78"/>
                </a:rPr>
                <a:t>The variables </a:t>
              </a:r>
              <a:r>
                <a:rPr lang="en-US" altLang="en-US" sz="2000" dirty="0">
                  <a:solidFill>
                    <a:srgbClr val="FF0000"/>
                  </a:solidFill>
                  <a:latin typeface="Californian FB" panose="0207040306080B030204" pitchFamily="18" charset="0"/>
                  <a:cs typeface="Arabic Typesetting" panose="03020402040406030203" pitchFamily="66" charset="-78"/>
                </a:rPr>
                <a:t>a &amp; b</a:t>
              </a:r>
              <a:r>
                <a:rPr lang="en-US" altLang="en-US" sz="2000" dirty="0">
                  <a:latin typeface="Californian FB" panose="0207040306080B030204" pitchFamily="18" charset="0"/>
                  <a:cs typeface="Arabic Typesetting" panose="03020402040406030203" pitchFamily="66" charset="-78"/>
                </a:rPr>
                <a:t> are used for the legs and the variable </a:t>
              </a:r>
              <a:r>
                <a:rPr lang="en-US" altLang="en-US" sz="2000" dirty="0">
                  <a:solidFill>
                    <a:srgbClr val="FF0000"/>
                  </a:solidFill>
                  <a:latin typeface="Californian FB" panose="0207040306080B030204" pitchFamily="18" charset="0"/>
                  <a:cs typeface="Arabic Typesetting" panose="03020402040406030203" pitchFamily="66" charset="-78"/>
                </a:rPr>
                <a:t>c </a:t>
              </a:r>
              <a:r>
                <a:rPr lang="en-US" altLang="en-US" sz="2000" dirty="0">
                  <a:solidFill>
                    <a:schemeClr val="tx1">
                      <a:lumMod val="95000"/>
                      <a:lumOff val="5000"/>
                    </a:schemeClr>
                  </a:solidFill>
                  <a:latin typeface="Californian FB" panose="0207040306080B030204" pitchFamily="18" charset="0"/>
                  <a:cs typeface="Arabic Typesetting" panose="03020402040406030203" pitchFamily="66" charset="-78"/>
                </a:rPr>
                <a:t>is</a:t>
              </a:r>
              <a:r>
                <a:rPr lang="en-US" altLang="en-US" sz="2000" dirty="0">
                  <a:solidFill>
                    <a:srgbClr val="FF0000"/>
                  </a:solidFill>
                  <a:latin typeface="Californian FB" panose="0207040306080B030204" pitchFamily="18" charset="0"/>
                  <a:cs typeface="Arabic Typesetting" panose="03020402040406030203" pitchFamily="66" charset="-78"/>
                </a:rPr>
                <a:t> </a:t>
              </a:r>
              <a:r>
                <a:rPr lang="en-US" altLang="en-US" sz="2000" dirty="0">
                  <a:latin typeface="Californian FB" panose="0207040306080B030204" pitchFamily="18" charset="0"/>
                  <a:cs typeface="Arabic Typesetting" panose="03020402040406030203" pitchFamily="66" charset="-78"/>
                </a:rPr>
                <a:t>used for the hypotenuse.</a:t>
              </a:r>
            </a:p>
          </p:txBody>
        </p:sp>
      </p:grpSp>
      <p:grpSp>
        <p:nvGrpSpPr>
          <p:cNvPr id="14" name="Group 13">
            <a:extLst>
              <a:ext uri="{FF2B5EF4-FFF2-40B4-BE49-F238E27FC236}">
                <a16:creationId xmlns:a16="http://schemas.microsoft.com/office/drawing/2014/main" id="{EA598E08-1355-478B-9EEF-8971EEE4EBC3}"/>
              </a:ext>
            </a:extLst>
          </p:cNvPr>
          <p:cNvGrpSpPr>
            <a:grpSpLocks/>
          </p:cNvGrpSpPr>
          <p:nvPr/>
        </p:nvGrpSpPr>
        <p:grpSpPr bwMode="auto">
          <a:xfrm>
            <a:off x="3683000" y="2217738"/>
            <a:ext cx="2286000" cy="1603375"/>
            <a:chOff x="3683648" y="2217738"/>
            <a:chExt cx="2286000" cy="1603817"/>
          </a:xfrm>
        </p:grpSpPr>
        <p:grpSp>
          <p:nvGrpSpPr>
            <p:cNvPr id="7183" name="Group 10">
              <a:extLst>
                <a:ext uri="{FF2B5EF4-FFF2-40B4-BE49-F238E27FC236}">
                  <a16:creationId xmlns:a16="http://schemas.microsoft.com/office/drawing/2014/main" id="{E47B07F5-EFEE-45C6-8CFB-65502BEF3D7F}"/>
                </a:ext>
              </a:extLst>
            </p:cNvPr>
            <p:cNvGrpSpPr>
              <a:grpSpLocks/>
            </p:cNvGrpSpPr>
            <p:nvPr/>
          </p:nvGrpSpPr>
          <p:grpSpPr bwMode="auto">
            <a:xfrm>
              <a:off x="3683648" y="2448368"/>
              <a:ext cx="2286000" cy="1373187"/>
              <a:chOff x="3581400" y="2436813"/>
              <a:chExt cx="2286000" cy="1373187"/>
            </a:xfrm>
          </p:grpSpPr>
          <p:sp>
            <p:nvSpPr>
              <p:cNvPr id="4" name="Rectangle 3">
                <a:extLst>
                  <a:ext uri="{FF2B5EF4-FFF2-40B4-BE49-F238E27FC236}">
                    <a16:creationId xmlns:a16="http://schemas.microsoft.com/office/drawing/2014/main" id="{95C0AD64-C4EE-42E5-8299-05D627244D41}"/>
                  </a:ext>
                </a:extLst>
              </p:cNvPr>
              <p:cNvSpPr/>
              <p:nvPr/>
            </p:nvSpPr>
            <p:spPr bwMode="auto">
              <a:xfrm>
                <a:off x="3581400" y="3657558"/>
                <a:ext cx="152400" cy="152442"/>
              </a:xfrm>
              <a:prstGeom prst="rect">
                <a:avLst/>
              </a:prstGeom>
              <a:noFill/>
              <a:ln w="9525" cap="flat" cmpd="sng" algn="ctr">
                <a:solidFill>
                  <a:schemeClr val="tx1">
                    <a:lumMod val="95000"/>
                    <a:lumOff val="5000"/>
                  </a:schemeClr>
                </a:solidFill>
                <a:prstDash val="solid"/>
                <a:round/>
                <a:headEnd type="none" w="med" len="med"/>
                <a:tailEnd type="none" w="med" len="med"/>
              </a:ln>
              <a:effectLst/>
            </p:spPr>
            <p:txBody>
              <a:bodyPr/>
              <a:lstStyle/>
              <a:p>
                <a:pPr>
                  <a:defRPr/>
                </a:pPr>
                <a:endParaRPr lang="en-US"/>
              </a:p>
            </p:txBody>
          </p:sp>
          <p:sp>
            <p:nvSpPr>
              <p:cNvPr id="3" name="Right Triangle 2">
                <a:extLst>
                  <a:ext uri="{FF2B5EF4-FFF2-40B4-BE49-F238E27FC236}">
                    <a16:creationId xmlns:a16="http://schemas.microsoft.com/office/drawing/2014/main" id="{AAAC9484-A6CA-43C0-B5D2-45B0EAA13B8D}"/>
                  </a:ext>
                </a:extLst>
              </p:cNvPr>
              <p:cNvSpPr/>
              <p:nvPr/>
            </p:nvSpPr>
            <p:spPr bwMode="auto">
              <a:xfrm>
                <a:off x="3581400" y="2436434"/>
                <a:ext cx="2286000" cy="1373566"/>
              </a:xfrm>
              <a:prstGeom prst="rtTriangle">
                <a:avLst/>
              </a:prstGeom>
              <a:noFill/>
              <a:ln w="38100" cap="flat" cmpd="sng" algn="ctr">
                <a:solidFill>
                  <a:schemeClr val="tx1">
                    <a:lumMod val="95000"/>
                    <a:lumOff val="5000"/>
                  </a:schemeClr>
                </a:solidFill>
                <a:prstDash val="solid"/>
                <a:round/>
                <a:headEnd type="none" w="med" len="med"/>
                <a:tailEnd type="none" w="med" len="med"/>
              </a:ln>
              <a:effectLst/>
            </p:spPr>
            <p:txBody>
              <a:bodyPr/>
              <a:lstStyle/>
              <a:p>
                <a:pPr>
                  <a:defRPr/>
                </a:pPr>
                <a:endParaRPr lang="en-US"/>
              </a:p>
            </p:txBody>
          </p:sp>
        </p:grpSp>
        <p:cxnSp>
          <p:nvCxnSpPr>
            <p:cNvPr id="6" name="Straight Arrow Connector 5">
              <a:extLst>
                <a:ext uri="{FF2B5EF4-FFF2-40B4-BE49-F238E27FC236}">
                  <a16:creationId xmlns:a16="http://schemas.microsoft.com/office/drawing/2014/main" id="{11264A3B-DF5C-4E31-9252-9879A6C8E51F}"/>
                </a:ext>
              </a:extLst>
            </p:cNvPr>
            <p:cNvCxnSpPr/>
            <p:nvPr/>
          </p:nvCxnSpPr>
          <p:spPr bwMode="auto">
            <a:xfrm flipH="1">
              <a:off x="3870973" y="2217738"/>
              <a:ext cx="1905000" cy="1351334"/>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grpSp>
      <p:sp>
        <p:nvSpPr>
          <p:cNvPr id="18" name="Text Box 12">
            <a:extLst>
              <a:ext uri="{FF2B5EF4-FFF2-40B4-BE49-F238E27FC236}">
                <a16:creationId xmlns:a16="http://schemas.microsoft.com/office/drawing/2014/main" id="{9C253E9C-9E26-4AD3-8C35-50F7936B5805}"/>
              </a:ext>
            </a:extLst>
          </p:cNvPr>
          <p:cNvSpPr txBox="1">
            <a:spLocks noChangeArrowheads="1"/>
          </p:cNvSpPr>
          <p:nvPr/>
        </p:nvSpPr>
        <p:spPr bwMode="auto">
          <a:xfrm>
            <a:off x="322263" y="4108450"/>
            <a:ext cx="814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108585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000">
                <a:latin typeface="Californian FB" panose="0207040306080B030204" pitchFamily="18" charset="0"/>
                <a:cs typeface="Arabic Typesetting" panose="020B0604020202020204" pitchFamily="66" charset="-78"/>
              </a:rPr>
              <a:t>There are other parts to a right triangle.  </a:t>
            </a:r>
          </a:p>
        </p:txBody>
      </p:sp>
      <p:grpSp>
        <p:nvGrpSpPr>
          <p:cNvPr id="15" name="Group 14">
            <a:extLst>
              <a:ext uri="{FF2B5EF4-FFF2-40B4-BE49-F238E27FC236}">
                <a16:creationId xmlns:a16="http://schemas.microsoft.com/office/drawing/2014/main" id="{158C7050-D103-4A92-BCBB-78AFF0D0EA3B}"/>
              </a:ext>
            </a:extLst>
          </p:cNvPr>
          <p:cNvGrpSpPr>
            <a:grpSpLocks/>
          </p:cNvGrpSpPr>
          <p:nvPr/>
        </p:nvGrpSpPr>
        <p:grpSpPr bwMode="auto">
          <a:xfrm>
            <a:off x="706438" y="3322638"/>
            <a:ext cx="7142162" cy="2165350"/>
            <a:chOff x="706584" y="3322336"/>
            <a:chExt cx="7142015" cy="2165093"/>
          </a:xfrm>
        </p:grpSpPr>
        <p:grpSp>
          <p:nvGrpSpPr>
            <p:cNvPr id="7179" name="Group 12">
              <a:extLst>
                <a:ext uri="{FF2B5EF4-FFF2-40B4-BE49-F238E27FC236}">
                  <a16:creationId xmlns:a16="http://schemas.microsoft.com/office/drawing/2014/main" id="{F59E14B4-FB2D-496E-B27E-4B45A5F4BF55}"/>
                </a:ext>
              </a:extLst>
            </p:cNvPr>
            <p:cNvGrpSpPr>
              <a:grpSpLocks/>
            </p:cNvGrpSpPr>
            <p:nvPr/>
          </p:nvGrpSpPr>
          <p:grpSpPr bwMode="auto">
            <a:xfrm>
              <a:off x="3031632" y="3322336"/>
              <a:ext cx="2491918" cy="972150"/>
              <a:chOff x="2967495" y="3371398"/>
              <a:chExt cx="2491918" cy="972150"/>
            </a:xfrm>
          </p:grpSpPr>
          <p:sp>
            <p:nvSpPr>
              <p:cNvPr id="7181" name="Text Box 12">
                <a:extLst>
                  <a:ext uri="{FF2B5EF4-FFF2-40B4-BE49-F238E27FC236}">
                    <a16:creationId xmlns:a16="http://schemas.microsoft.com/office/drawing/2014/main" id="{C4AF0970-B272-4BA1-AAA2-B195C9C1F332}"/>
                  </a:ext>
                </a:extLst>
              </p:cNvPr>
              <p:cNvSpPr txBox="1">
                <a:spLocks noChangeArrowheads="1"/>
              </p:cNvSpPr>
              <p:nvPr/>
            </p:nvSpPr>
            <p:spPr bwMode="auto">
              <a:xfrm>
                <a:off x="4743450" y="3856876"/>
                <a:ext cx="715963" cy="48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leg</a:t>
                </a:r>
                <a:endParaRPr lang="en-US" altLang="en-US" sz="2400">
                  <a:latin typeface="Californian FB" panose="0207040306080B030204" pitchFamily="18" charset="0"/>
                  <a:cs typeface="Arabic Typesetting" panose="020B0604020202020204" pitchFamily="66" charset="-78"/>
                </a:endParaRPr>
              </a:p>
            </p:txBody>
          </p:sp>
          <p:sp>
            <p:nvSpPr>
              <p:cNvPr id="7182" name="Text Box 12">
                <a:extLst>
                  <a:ext uri="{FF2B5EF4-FFF2-40B4-BE49-F238E27FC236}">
                    <a16:creationId xmlns:a16="http://schemas.microsoft.com/office/drawing/2014/main" id="{FEB92D54-2382-482D-84D9-3BA37850E59C}"/>
                  </a:ext>
                </a:extLst>
              </p:cNvPr>
              <p:cNvSpPr txBox="1">
                <a:spLocks noChangeArrowheads="1"/>
              </p:cNvSpPr>
              <p:nvPr/>
            </p:nvSpPr>
            <p:spPr bwMode="auto">
              <a:xfrm>
                <a:off x="2967495" y="3371398"/>
                <a:ext cx="661987" cy="49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leg</a:t>
                </a:r>
                <a:endParaRPr lang="en-US" altLang="en-US" sz="2400">
                  <a:latin typeface="Californian FB" panose="0207040306080B030204" pitchFamily="18" charset="0"/>
                  <a:cs typeface="Arabic Typesetting" panose="020B0604020202020204" pitchFamily="66" charset="-78"/>
                </a:endParaRPr>
              </a:p>
            </p:txBody>
          </p:sp>
        </p:grpSp>
        <p:sp>
          <p:nvSpPr>
            <p:cNvPr id="7180" name="Rectangle 1">
              <a:extLst>
                <a:ext uri="{FF2B5EF4-FFF2-40B4-BE49-F238E27FC236}">
                  <a16:creationId xmlns:a16="http://schemas.microsoft.com/office/drawing/2014/main" id="{A63359C0-FC69-4379-8809-2853BE8DA053}"/>
                </a:ext>
              </a:extLst>
            </p:cNvPr>
            <p:cNvSpPr>
              <a:spLocks noChangeArrowheads="1"/>
            </p:cNvSpPr>
            <p:nvPr/>
          </p:nvSpPr>
          <p:spPr bwMode="auto">
            <a:xfrm>
              <a:off x="706584" y="5064950"/>
              <a:ext cx="7142015" cy="422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spcBef>
                  <a:spcPct val="0"/>
                </a:spcBef>
                <a:buFont typeface="Arial" panose="020B0604020202020204" pitchFamily="34" charset="0"/>
                <a:buChar char="•"/>
              </a:pPr>
              <a:r>
                <a:rPr lang="en-US" altLang="en-US" sz="2000">
                  <a:latin typeface="Californian FB" panose="0207040306080B030204" pitchFamily="18" charset="0"/>
                  <a:cs typeface="Arabic Typesetting" panose="020B0604020202020204" pitchFamily="66" charset="-78"/>
                </a:rPr>
                <a:t>The legs:  the sides that make up the right angle.</a:t>
              </a:r>
            </a:p>
          </p:txBody>
        </p:sp>
      </p:grpSp>
      <p:grpSp>
        <p:nvGrpSpPr>
          <p:cNvPr id="12" name="Group 11">
            <a:extLst>
              <a:ext uri="{FF2B5EF4-FFF2-40B4-BE49-F238E27FC236}">
                <a16:creationId xmlns:a16="http://schemas.microsoft.com/office/drawing/2014/main" id="{9EB662F5-8850-4D54-B547-3CD92E83CA64}"/>
              </a:ext>
            </a:extLst>
          </p:cNvPr>
          <p:cNvGrpSpPr>
            <a:grpSpLocks/>
          </p:cNvGrpSpPr>
          <p:nvPr/>
        </p:nvGrpSpPr>
        <p:grpSpPr bwMode="auto">
          <a:xfrm>
            <a:off x="671293" y="3187700"/>
            <a:ext cx="8272463" cy="1763158"/>
            <a:chOff x="671588" y="3187700"/>
            <a:chExt cx="8272149" cy="1763364"/>
          </a:xfrm>
        </p:grpSpPr>
        <p:sp>
          <p:nvSpPr>
            <p:cNvPr id="7177" name="Text Box 12">
              <a:extLst>
                <a:ext uri="{FF2B5EF4-FFF2-40B4-BE49-F238E27FC236}">
                  <a16:creationId xmlns:a16="http://schemas.microsoft.com/office/drawing/2014/main" id="{643209AC-5249-4C3C-9790-BC46DD44701A}"/>
                </a:ext>
              </a:extLst>
            </p:cNvPr>
            <p:cNvSpPr txBox="1">
              <a:spLocks noChangeArrowheads="1"/>
            </p:cNvSpPr>
            <p:nvPr/>
          </p:nvSpPr>
          <p:spPr bwMode="auto">
            <a:xfrm rot="1961416">
              <a:off x="4645025" y="3187700"/>
              <a:ext cx="170021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n-US" altLang="en-US" sz="2400">
                  <a:solidFill>
                    <a:srgbClr val="FF0000"/>
                  </a:solidFill>
                  <a:latin typeface="Californian FB" panose="0207040306080B030204" pitchFamily="18" charset="0"/>
                  <a:cs typeface="Arabic Typesetting" panose="020B0604020202020204" pitchFamily="66" charset="-78"/>
                </a:rPr>
                <a:t>hypotenuse</a:t>
              </a:r>
              <a:endParaRPr lang="en-US" altLang="en-US" sz="2400">
                <a:latin typeface="Californian FB" panose="0207040306080B030204" pitchFamily="18" charset="0"/>
                <a:cs typeface="Arabic Typesetting" panose="020B0604020202020204" pitchFamily="66" charset="-78"/>
              </a:endParaRPr>
            </a:p>
          </p:txBody>
        </p:sp>
        <p:sp>
          <p:nvSpPr>
            <p:cNvPr id="7178" name="Rectangle 6">
              <a:extLst>
                <a:ext uri="{FF2B5EF4-FFF2-40B4-BE49-F238E27FC236}">
                  <a16:creationId xmlns:a16="http://schemas.microsoft.com/office/drawing/2014/main" id="{CA855421-D041-496D-B6F7-8C5C422961D8}"/>
                </a:ext>
              </a:extLst>
            </p:cNvPr>
            <p:cNvSpPr>
              <a:spLocks noChangeArrowheads="1"/>
            </p:cNvSpPr>
            <p:nvPr/>
          </p:nvSpPr>
          <p:spPr bwMode="auto">
            <a:xfrm>
              <a:off x="671588" y="4581689"/>
              <a:ext cx="8272149" cy="36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spcBef>
                  <a:spcPct val="0"/>
                </a:spcBef>
                <a:buFont typeface="Arial" panose="020B0604020202020204" pitchFamily="34" charset="0"/>
                <a:buChar char="•"/>
              </a:pPr>
              <a:r>
                <a:rPr lang="en-US" altLang="en-US" sz="2000" dirty="0">
                  <a:latin typeface="Californian FB" panose="0207040306080B030204" pitchFamily="18" charset="0"/>
                  <a:cs typeface="Arabic Typesetting" panose="020B0604020202020204" pitchFamily="66" charset="-78"/>
                </a:rPr>
                <a:t>The </a:t>
              </a:r>
              <a:r>
                <a:rPr lang="en-US" altLang="en-US" sz="2000" dirty="0">
                  <a:solidFill>
                    <a:srgbClr val="FF0000"/>
                  </a:solidFill>
                  <a:latin typeface="Californian FB" panose="0207040306080B030204" pitchFamily="18" charset="0"/>
                  <a:cs typeface="Arabic Typesetting" panose="020B0604020202020204" pitchFamily="66" charset="-78"/>
                </a:rPr>
                <a:t>hypotenuse</a:t>
              </a:r>
              <a:r>
                <a:rPr lang="en-US" altLang="en-US" sz="2000" dirty="0">
                  <a:latin typeface="Californian FB" panose="0207040306080B030204" pitchFamily="18" charset="0"/>
                  <a:cs typeface="Arabic Typesetting" panose="020B0604020202020204" pitchFamily="66" charset="-78"/>
                </a:rPr>
                <a:t>: the side opposite the right angle and </a:t>
              </a:r>
              <a:r>
                <a:rPr lang="en-US" altLang="en-US" sz="2000" dirty="0">
                  <a:solidFill>
                    <a:srgbClr val="FF0000"/>
                  </a:solidFill>
                  <a:latin typeface="Californian FB" panose="0207040306080B030204" pitchFamily="18" charset="0"/>
                  <a:cs typeface="Arabic Typesetting" panose="020B0604020202020204" pitchFamily="66" charset="-78"/>
                </a:rPr>
                <a:t>always the longest</a:t>
              </a:r>
              <a:r>
                <a:rPr lang="en-US" altLang="en-US" sz="2000" dirty="0">
                  <a:latin typeface="Californian FB" panose="0207040306080B030204" pitchFamily="18" charset="0"/>
                  <a:cs typeface="Arabic Typesetting" panose="020B0604020202020204" pitchFamily="66" charset="-78"/>
                </a:rPr>
                <a:t>.</a:t>
              </a:r>
            </a:p>
          </p:txBody>
        </p:sp>
      </p:gr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2000" fill="hold"/>
                                        <p:tgtEl>
                                          <p:spTgt spid="31746"/>
                                        </p:tgtEl>
                                        <p:attrNameLst>
                                          <p:attrName>ppt_x</p:attrName>
                                        </p:attrNameLst>
                                      </p:cBhvr>
                                      <p:tavLst>
                                        <p:tav tm="0">
                                          <p:val>
                                            <p:strVal val="#ppt_x"/>
                                          </p:val>
                                        </p:tav>
                                        <p:tav tm="100000">
                                          <p:val>
                                            <p:strVal val="#ppt_x"/>
                                          </p:val>
                                        </p:tav>
                                      </p:tavLst>
                                    </p:anim>
                                    <p:anim calcmode="lin" valueType="num">
                                      <p:cBhvr additive="base">
                                        <p:cTn id="8" dur="2000" fill="hold"/>
                                        <p:tgtEl>
                                          <p:spTgt spid="3174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2" presetClass="entr" presetSubtype="1" fill="hold" grpId="0" nodeType="afterEffect">
                                  <p:stCondLst>
                                    <p:cond delay="1000"/>
                                  </p:stCondLst>
                                  <p:childTnLst>
                                    <p:set>
                                      <p:cBhvr>
                                        <p:cTn id="11" dur="1" fill="hold">
                                          <p:stCondLst>
                                            <p:cond delay="0"/>
                                          </p:stCondLst>
                                        </p:cTn>
                                        <p:tgtEl>
                                          <p:spTgt spid="31755">
                                            <p:txEl>
                                              <p:pRg st="0" end="0"/>
                                            </p:txEl>
                                          </p:spTgt>
                                        </p:tgtEl>
                                        <p:attrNameLst>
                                          <p:attrName>style.visibility</p:attrName>
                                        </p:attrNameLst>
                                      </p:cBhvr>
                                      <p:to>
                                        <p:strVal val="visible"/>
                                      </p:to>
                                    </p:set>
                                    <p:animEffect transition="in" filter="wipe(up)">
                                      <p:cBhvr>
                                        <p:cTn id="12" dur="1500"/>
                                        <p:tgtEl>
                                          <p:spTgt spid="31755">
                                            <p:txEl>
                                              <p:pRg st="0" end="0"/>
                                            </p:txEl>
                                          </p:spTgt>
                                        </p:tgtEl>
                                      </p:cBhvr>
                                    </p:animEffect>
                                  </p:childTnLst>
                                </p:cTn>
                              </p:par>
                            </p:childTnLst>
                          </p:cTn>
                        </p:par>
                        <p:par>
                          <p:cTn id="13" fill="hold" nodeType="afterGroup">
                            <p:stCondLst>
                              <p:cond delay="4500"/>
                            </p:stCondLst>
                            <p:childTnLst>
                              <p:par>
                                <p:cTn id="14" presetID="42"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anim calcmode="lin" valueType="num">
                                      <p:cBhvr>
                                        <p:cTn id="17" dur="1000" fill="hold"/>
                                        <p:tgtEl>
                                          <p:spTgt spid="14"/>
                                        </p:tgtEl>
                                        <p:attrNameLst>
                                          <p:attrName>ppt_x</p:attrName>
                                        </p:attrNameLst>
                                      </p:cBhvr>
                                      <p:tavLst>
                                        <p:tav tm="0">
                                          <p:val>
                                            <p:strVal val="#ppt_x"/>
                                          </p:val>
                                        </p:tav>
                                        <p:tav tm="100000">
                                          <p:val>
                                            <p:strVal val="#ppt_x"/>
                                          </p:val>
                                        </p:tav>
                                      </p:tavLst>
                                    </p:anim>
                                    <p:anim calcmode="lin" valueType="num">
                                      <p:cBhvr>
                                        <p:cTn id="1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animEffect transition="in" filter="wipe(up)">
                                      <p:cBhvr>
                                        <p:cTn id="23" dur="1750"/>
                                        <p:tgtEl>
                                          <p:spTgt spid="18">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55" grpId="0" build="p" autoUpdateAnimBg="0"/>
      <p:bldP spid="18"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6146" name="Picture 2" descr="The hypotenuse the longest length on a right angle triangle">
            <a:extLst>
              <a:ext uri="{FF2B5EF4-FFF2-40B4-BE49-F238E27FC236}">
                <a16:creationId xmlns:a16="http://schemas.microsoft.com/office/drawing/2014/main" id="{3A46B5A0-8B57-45E6-BC62-DACD30AA24AF}"/>
              </a:ext>
            </a:extLst>
          </p:cNvPr>
          <p:cNvPicPr>
            <a:picLocks noChangeAspect="1" noChangeArrowheads="1"/>
          </p:cNvPicPr>
          <p:nvPr/>
        </p:nvPicPr>
        <p:blipFill>
          <a:blip r:embed="rId2">
            <a:alphaModFix/>
            <a:extLst>
              <a:ext uri="{BEBA8EAE-BF5A-486C-A8C5-ECC9F3942E4B}">
                <a14:imgProps xmlns:a14="http://schemas.microsoft.com/office/drawing/2010/main">
                  <a14:imgLayer r:embed="rId3">
                    <a14:imgEffect>
                      <a14:saturation sat="101000"/>
                    </a14:imgEffect>
                  </a14:imgLayer>
                </a14:imgProps>
              </a:ext>
              <a:ext uri="{28A0092B-C50C-407E-A947-70E740481C1C}">
                <a14:useLocalDpi xmlns:a14="http://schemas.microsoft.com/office/drawing/2010/main" val="0"/>
              </a:ext>
            </a:extLst>
          </a:blip>
          <a:stretch>
            <a:fillRect/>
          </a:stretch>
        </p:blipFill>
        <p:spPr bwMode="auto">
          <a:xfrm>
            <a:off x="2801203" y="1676400"/>
            <a:ext cx="4651570" cy="30954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blinds/>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4D6C0E5-87F2-4428-9BE4-6AB3A3B30AF0}"/>
              </a:ext>
            </a:extLst>
          </p:cNvPr>
          <p:cNvSpPr>
            <a:spLocks noGrp="1" noChangeArrowheads="1"/>
          </p:cNvSpPr>
          <p:nvPr>
            <p:ph type="title"/>
          </p:nvPr>
        </p:nvSpPr>
        <p:spPr>
          <a:xfrm>
            <a:off x="685800" y="212333"/>
            <a:ext cx="7772400" cy="778267"/>
          </a:xfrm>
        </p:spPr>
        <p:txBody>
          <a:bodyPr/>
          <a:lstStyle/>
          <a:p>
            <a:r>
              <a:rPr lang="en-US" altLang="en-US" sz="3200" b="1" dirty="0">
                <a:latin typeface="Castellar" panose="020A0402060406010301" pitchFamily="18" charset="0"/>
              </a:rPr>
              <a:t>What is the Pythagorean Theorem ???????</a:t>
            </a:r>
          </a:p>
        </p:txBody>
      </p:sp>
      <p:sp>
        <p:nvSpPr>
          <p:cNvPr id="19459" name="Rectangle 3">
            <a:extLst>
              <a:ext uri="{FF2B5EF4-FFF2-40B4-BE49-F238E27FC236}">
                <a16:creationId xmlns:a16="http://schemas.microsoft.com/office/drawing/2014/main" id="{449AAE86-0549-4501-BFB4-3C75D8CCD739}"/>
              </a:ext>
            </a:extLst>
          </p:cNvPr>
          <p:cNvSpPr>
            <a:spLocks noGrp="1" noChangeArrowheads="1"/>
          </p:cNvSpPr>
          <p:nvPr>
            <p:ph type="body" idx="1"/>
          </p:nvPr>
        </p:nvSpPr>
        <p:spPr>
          <a:xfrm>
            <a:off x="119063" y="1447800"/>
            <a:ext cx="8819468" cy="928687"/>
          </a:xfrm>
        </p:spPr>
        <p:txBody>
          <a:bodyPr/>
          <a:lstStyle/>
          <a:p>
            <a:pPr marL="0" indent="0">
              <a:buNone/>
            </a:pPr>
            <a:r>
              <a:rPr lang="en-US" dirty="0">
                <a:latin typeface="Californian FB" panose="0207040306080B030204" pitchFamily="18" charset="0"/>
              </a:rPr>
              <a:t>In any RIGHT triangle, the sum of the squares of the two legs is equal to the square of the hypotenuse.</a:t>
            </a:r>
          </a:p>
        </p:txBody>
      </p:sp>
      <p:sp>
        <p:nvSpPr>
          <p:cNvPr id="9220" name="AutoShape 5">
            <a:extLst>
              <a:ext uri="{FF2B5EF4-FFF2-40B4-BE49-F238E27FC236}">
                <a16:creationId xmlns:a16="http://schemas.microsoft.com/office/drawing/2014/main" id="{A39A21A8-23A5-412D-AD02-6A61919F5E0D}"/>
              </a:ext>
            </a:extLst>
          </p:cNvPr>
          <p:cNvSpPr>
            <a:spLocks noChangeArrowheads="1"/>
          </p:cNvSpPr>
          <p:nvPr/>
        </p:nvSpPr>
        <p:spPr bwMode="auto">
          <a:xfrm>
            <a:off x="1290704" y="3477777"/>
            <a:ext cx="2844567" cy="1802526"/>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latin typeface="Arabic Typesetting" panose="020B0604020202020204" pitchFamily="66" charset="-78"/>
              <a:cs typeface="Arabic Typesetting" panose="020B0604020202020204" pitchFamily="66" charset="-78"/>
            </a:endParaRPr>
          </a:p>
        </p:txBody>
      </p:sp>
      <p:sp>
        <p:nvSpPr>
          <p:cNvPr id="9221" name="Rectangle 6">
            <a:extLst>
              <a:ext uri="{FF2B5EF4-FFF2-40B4-BE49-F238E27FC236}">
                <a16:creationId xmlns:a16="http://schemas.microsoft.com/office/drawing/2014/main" id="{397F05A9-0699-4D08-B987-968F9B7C5EAE}"/>
              </a:ext>
            </a:extLst>
          </p:cNvPr>
          <p:cNvSpPr>
            <a:spLocks noChangeArrowheads="1"/>
          </p:cNvSpPr>
          <p:nvPr/>
        </p:nvSpPr>
        <p:spPr bwMode="auto">
          <a:xfrm>
            <a:off x="1290704" y="5077977"/>
            <a:ext cx="228600" cy="202326"/>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latin typeface="Arabic Typesetting" panose="020B0604020202020204" pitchFamily="66" charset="-78"/>
              <a:cs typeface="Arabic Typesetting" panose="020B0604020202020204" pitchFamily="66" charset="-78"/>
            </a:endParaRPr>
          </a:p>
        </p:txBody>
      </p:sp>
      <p:sp>
        <p:nvSpPr>
          <p:cNvPr id="9222" name="Text Box 7">
            <a:extLst>
              <a:ext uri="{FF2B5EF4-FFF2-40B4-BE49-F238E27FC236}">
                <a16:creationId xmlns:a16="http://schemas.microsoft.com/office/drawing/2014/main" id="{D2B3B8CC-4ECA-400C-A770-CB96441657EB}"/>
              </a:ext>
            </a:extLst>
          </p:cNvPr>
          <p:cNvSpPr txBox="1">
            <a:spLocks noChangeArrowheads="1"/>
          </p:cNvSpPr>
          <p:nvPr/>
        </p:nvSpPr>
        <p:spPr bwMode="auto">
          <a:xfrm>
            <a:off x="909704" y="4015940"/>
            <a:ext cx="3026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dirty="0">
                <a:solidFill>
                  <a:schemeClr val="accent2"/>
                </a:solidFill>
                <a:latin typeface="Californian FB" panose="0207040306080B030204" pitchFamily="18" charset="0"/>
                <a:cs typeface="Arabic Typesetting" panose="020B0604020202020204" pitchFamily="66" charset="-78"/>
              </a:rPr>
              <a:t>a</a:t>
            </a:r>
            <a:endParaRPr lang="en-US" altLang="en-US" sz="4000" dirty="0">
              <a:latin typeface="Californian FB" panose="0207040306080B030204" pitchFamily="18" charset="0"/>
              <a:cs typeface="Arabic Typesetting" panose="020B0604020202020204" pitchFamily="66" charset="-78"/>
            </a:endParaRPr>
          </a:p>
        </p:txBody>
      </p:sp>
      <p:sp>
        <p:nvSpPr>
          <p:cNvPr id="9223" name="Text Box 8">
            <a:extLst>
              <a:ext uri="{FF2B5EF4-FFF2-40B4-BE49-F238E27FC236}">
                <a16:creationId xmlns:a16="http://schemas.microsoft.com/office/drawing/2014/main" id="{D88CBFEC-3E29-42EA-8387-C997689208CE}"/>
              </a:ext>
            </a:extLst>
          </p:cNvPr>
          <p:cNvSpPr txBox="1">
            <a:spLocks noChangeArrowheads="1"/>
          </p:cNvSpPr>
          <p:nvPr/>
        </p:nvSpPr>
        <p:spPr bwMode="auto">
          <a:xfrm>
            <a:off x="2433704" y="5382777"/>
            <a:ext cx="3631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dirty="0">
                <a:solidFill>
                  <a:schemeClr val="accent2"/>
                </a:solidFill>
                <a:latin typeface="Californian FB" panose="0207040306080B030204" pitchFamily="18" charset="0"/>
                <a:cs typeface="Arabic Typesetting" panose="020B0604020202020204" pitchFamily="66" charset="-78"/>
              </a:rPr>
              <a:t>b</a:t>
            </a:r>
            <a:endParaRPr lang="en-US" altLang="en-US" sz="4000" dirty="0">
              <a:latin typeface="Californian FB" panose="0207040306080B030204" pitchFamily="18" charset="0"/>
              <a:cs typeface="Arabic Typesetting" panose="020B0604020202020204" pitchFamily="66" charset="-78"/>
            </a:endParaRPr>
          </a:p>
        </p:txBody>
      </p:sp>
      <p:sp>
        <p:nvSpPr>
          <p:cNvPr id="9224" name="Text Box 10">
            <a:extLst>
              <a:ext uri="{FF2B5EF4-FFF2-40B4-BE49-F238E27FC236}">
                <a16:creationId xmlns:a16="http://schemas.microsoft.com/office/drawing/2014/main" id="{0805D2EB-82D4-49BC-A9D9-05AA44567836}"/>
              </a:ext>
            </a:extLst>
          </p:cNvPr>
          <p:cNvSpPr txBox="1">
            <a:spLocks noChangeArrowheads="1"/>
          </p:cNvSpPr>
          <p:nvPr/>
        </p:nvSpPr>
        <p:spPr bwMode="auto">
          <a:xfrm>
            <a:off x="2266088" y="3572809"/>
            <a:ext cx="37540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4000">
                <a:solidFill>
                  <a:schemeClr val="accent2"/>
                </a:solidFill>
                <a:latin typeface="Californian FB" panose="0207040306080B030204" pitchFamily="18" charset="0"/>
                <a:cs typeface="Arabic Typesetting" panose="020B0604020202020204" pitchFamily="66" charset="-78"/>
              </a:rPr>
              <a:t>c</a:t>
            </a:r>
          </a:p>
        </p:txBody>
      </p:sp>
      <p:sp>
        <p:nvSpPr>
          <p:cNvPr id="19472" name="Text Box 16">
            <a:extLst>
              <a:ext uri="{FF2B5EF4-FFF2-40B4-BE49-F238E27FC236}">
                <a16:creationId xmlns:a16="http://schemas.microsoft.com/office/drawing/2014/main" id="{EFA304C0-A6AF-4AF9-A278-A5C1363594BC}"/>
              </a:ext>
            </a:extLst>
          </p:cNvPr>
          <p:cNvSpPr txBox="1">
            <a:spLocks noChangeArrowheads="1"/>
          </p:cNvSpPr>
          <p:nvPr/>
        </p:nvSpPr>
        <p:spPr bwMode="auto">
          <a:xfrm>
            <a:off x="5486400" y="5872959"/>
            <a:ext cx="3200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b="1" dirty="0">
                <a:solidFill>
                  <a:srgbClr val="FF0000"/>
                </a:solidFill>
                <a:latin typeface="Californian FB" panose="0207040306080B030204" pitchFamily="18" charset="0"/>
                <a:cs typeface="Arabic Typesetting" panose="020B0604020202020204" pitchFamily="66" charset="-78"/>
              </a:rPr>
              <a:t>a</a:t>
            </a:r>
            <a:r>
              <a:rPr lang="en-US" altLang="en-US" sz="4800" b="1" baseline="30000" dirty="0">
                <a:solidFill>
                  <a:srgbClr val="FF0000"/>
                </a:solidFill>
                <a:latin typeface="Californian FB" panose="0207040306080B030204" pitchFamily="18" charset="0"/>
                <a:cs typeface="Arabic Typesetting" panose="020B0604020202020204" pitchFamily="66" charset="-78"/>
              </a:rPr>
              <a:t>2</a:t>
            </a:r>
            <a:r>
              <a:rPr lang="en-US" altLang="en-US" sz="4800" b="1" dirty="0">
                <a:solidFill>
                  <a:srgbClr val="FF0000"/>
                </a:solidFill>
                <a:latin typeface="Californian FB" panose="0207040306080B030204" pitchFamily="18" charset="0"/>
                <a:cs typeface="Arabic Typesetting" panose="020B0604020202020204" pitchFamily="66" charset="-78"/>
              </a:rPr>
              <a:t> + b</a:t>
            </a:r>
            <a:r>
              <a:rPr lang="en-US" altLang="en-US" sz="4800" b="1" baseline="30000" dirty="0">
                <a:solidFill>
                  <a:srgbClr val="FF0000"/>
                </a:solidFill>
                <a:latin typeface="Californian FB" panose="0207040306080B030204" pitchFamily="18" charset="0"/>
                <a:cs typeface="Arabic Typesetting" panose="020B0604020202020204" pitchFamily="66" charset="-78"/>
              </a:rPr>
              <a:t>2 </a:t>
            </a:r>
            <a:r>
              <a:rPr lang="en-US" altLang="en-US" sz="4800" b="1" dirty="0">
                <a:solidFill>
                  <a:srgbClr val="FF0000"/>
                </a:solidFill>
                <a:latin typeface="Californian FB" panose="0207040306080B030204" pitchFamily="18" charset="0"/>
                <a:cs typeface="Arabic Typesetting" panose="020B0604020202020204" pitchFamily="66" charset="-78"/>
              </a:rPr>
              <a:t>= c</a:t>
            </a:r>
            <a:r>
              <a:rPr lang="en-US" altLang="en-US" sz="4800" b="1" baseline="30000" dirty="0">
                <a:solidFill>
                  <a:srgbClr val="FF0000"/>
                </a:solidFill>
                <a:latin typeface="Californian FB" panose="0207040306080B030204" pitchFamily="18" charset="0"/>
                <a:cs typeface="Arabic Typesetting" panose="020B0604020202020204" pitchFamily="66" charset="-78"/>
              </a:rPr>
              <a:t>2</a:t>
            </a:r>
            <a:endParaRPr lang="en-US" altLang="en-US" sz="4800" dirty="0">
              <a:latin typeface="Californian FB" panose="0207040306080B030204" pitchFamily="18" charset="0"/>
              <a:cs typeface="Arabic Typesetting" panose="020B0604020202020204" pitchFamily="66" charset="-78"/>
            </a:endParaRPr>
          </a:p>
        </p:txBody>
      </p:sp>
      <p:sp>
        <p:nvSpPr>
          <p:cNvPr id="9226" name="Rectangle 1">
            <a:extLst>
              <a:ext uri="{FF2B5EF4-FFF2-40B4-BE49-F238E27FC236}">
                <a16:creationId xmlns:a16="http://schemas.microsoft.com/office/drawing/2014/main" id="{CDEA2B59-3174-4FFB-AFD2-D208B5C3DBAC}"/>
              </a:ext>
            </a:extLst>
          </p:cNvPr>
          <p:cNvSpPr>
            <a:spLocks noChangeArrowheads="1"/>
          </p:cNvSpPr>
          <p:nvPr/>
        </p:nvSpPr>
        <p:spPr bwMode="auto">
          <a:xfrm>
            <a:off x="119063" y="1037059"/>
            <a:ext cx="178593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dirty="0">
                <a:latin typeface="Californian FB" panose="0207040306080B030204" pitchFamily="18" charset="0"/>
                <a:cs typeface="Arabic Typesetting" panose="020B0604020202020204" pitchFamily="66" charset="-78"/>
              </a:rPr>
              <a:t>In words:</a:t>
            </a:r>
          </a:p>
        </p:txBody>
      </p:sp>
      <p:sp>
        <p:nvSpPr>
          <p:cNvPr id="9227" name="Rectangle 11">
            <a:extLst>
              <a:ext uri="{FF2B5EF4-FFF2-40B4-BE49-F238E27FC236}">
                <a16:creationId xmlns:a16="http://schemas.microsoft.com/office/drawing/2014/main" id="{3CCABBAC-376F-48BD-8FC8-9BBCE2C73A2F}"/>
              </a:ext>
            </a:extLst>
          </p:cNvPr>
          <p:cNvSpPr>
            <a:spLocks noChangeArrowheads="1"/>
          </p:cNvSpPr>
          <p:nvPr/>
        </p:nvSpPr>
        <p:spPr bwMode="auto">
          <a:xfrm>
            <a:off x="1905000" y="6105029"/>
            <a:ext cx="3910672"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800" dirty="0">
                <a:latin typeface="Californian FB" panose="0207040306080B030204" pitchFamily="18" charset="0"/>
                <a:cs typeface="Arabic Typesetting" panose="020B0604020202020204" pitchFamily="66" charset="-78"/>
              </a:rPr>
              <a:t>Construct the Formula:</a:t>
            </a:r>
          </a:p>
        </p:txBody>
      </p:sp>
      <p:sp>
        <p:nvSpPr>
          <p:cNvPr id="12" name="Rectangle 11">
            <a:extLst>
              <a:ext uri="{FF2B5EF4-FFF2-40B4-BE49-F238E27FC236}">
                <a16:creationId xmlns:a16="http://schemas.microsoft.com/office/drawing/2014/main" id="{98DE0874-A677-4431-8EEE-ABD224FA556F}"/>
              </a:ext>
            </a:extLst>
          </p:cNvPr>
          <p:cNvSpPr>
            <a:spLocks noChangeArrowheads="1"/>
          </p:cNvSpPr>
          <p:nvPr/>
        </p:nvSpPr>
        <p:spPr bwMode="auto">
          <a:xfrm>
            <a:off x="369317" y="2653190"/>
            <a:ext cx="322865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800" dirty="0">
                <a:latin typeface="Californian FB" panose="0207040306080B030204" pitchFamily="18" charset="0"/>
                <a:cs typeface="Arabic Typesetting" panose="020B0604020202020204" pitchFamily="66" charset="-78"/>
              </a:rPr>
              <a:t>Let’s break it down:</a:t>
            </a:r>
          </a:p>
        </p:txBody>
      </p:sp>
      <p:sp>
        <p:nvSpPr>
          <p:cNvPr id="14" name="Rectangle 13">
            <a:extLst>
              <a:ext uri="{FF2B5EF4-FFF2-40B4-BE49-F238E27FC236}">
                <a16:creationId xmlns:a16="http://schemas.microsoft.com/office/drawing/2014/main" id="{73C4CA11-7C0E-4692-9EB6-C901AA45DC83}"/>
              </a:ext>
            </a:extLst>
          </p:cNvPr>
          <p:cNvSpPr>
            <a:spLocks noChangeArrowheads="1"/>
          </p:cNvSpPr>
          <p:nvPr/>
        </p:nvSpPr>
        <p:spPr bwMode="auto">
          <a:xfrm>
            <a:off x="3765242" y="2665056"/>
            <a:ext cx="2607217"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None/>
            </a:pPr>
            <a:r>
              <a:rPr lang="en-US" altLang="en-US" sz="2400" dirty="0">
                <a:latin typeface="Californian FB" panose="0207040306080B030204" pitchFamily="18" charset="0"/>
                <a:cs typeface="Arabic Typesetting" panose="020B0604020202020204" pitchFamily="66" charset="-78"/>
              </a:rPr>
              <a:t>1: Sum Means:</a:t>
            </a:r>
          </a:p>
        </p:txBody>
      </p:sp>
      <p:sp>
        <p:nvSpPr>
          <p:cNvPr id="15" name="Rectangle 14">
            <a:extLst>
              <a:ext uri="{FF2B5EF4-FFF2-40B4-BE49-F238E27FC236}">
                <a16:creationId xmlns:a16="http://schemas.microsoft.com/office/drawing/2014/main" id="{97BF459A-4C33-43D2-8D54-A0779DB2B940}"/>
              </a:ext>
            </a:extLst>
          </p:cNvPr>
          <p:cNvSpPr>
            <a:spLocks noChangeArrowheads="1"/>
          </p:cNvSpPr>
          <p:nvPr/>
        </p:nvSpPr>
        <p:spPr bwMode="auto">
          <a:xfrm>
            <a:off x="3745816" y="3141084"/>
            <a:ext cx="334078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2: Square of Legs Means:</a:t>
            </a:r>
          </a:p>
        </p:txBody>
      </p:sp>
      <p:sp>
        <p:nvSpPr>
          <p:cNvPr id="17" name="Rectangle 16">
            <a:extLst>
              <a:ext uri="{FF2B5EF4-FFF2-40B4-BE49-F238E27FC236}">
                <a16:creationId xmlns:a16="http://schemas.microsoft.com/office/drawing/2014/main" id="{A8FE9052-A481-40EE-A3E7-04B23BB94AC8}"/>
              </a:ext>
            </a:extLst>
          </p:cNvPr>
          <p:cNvSpPr>
            <a:spLocks noChangeArrowheads="1"/>
          </p:cNvSpPr>
          <p:nvPr/>
        </p:nvSpPr>
        <p:spPr bwMode="auto">
          <a:xfrm>
            <a:off x="3745816" y="3619219"/>
            <a:ext cx="189298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3: Is equal to:</a:t>
            </a:r>
          </a:p>
        </p:txBody>
      </p:sp>
      <p:sp>
        <p:nvSpPr>
          <p:cNvPr id="19" name="Rectangle 18">
            <a:extLst>
              <a:ext uri="{FF2B5EF4-FFF2-40B4-BE49-F238E27FC236}">
                <a16:creationId xmlns:a16="http://schemas.microsoft.com/office/drawing/2014/main" id="{3F4BFBA7-1C35-4818-999B-7CA50EED31CC}"/>
              </a:ext>
            </a:extLst>
          </p:cNvPr>
          <p:cNvSpPr>
            <a:spLocks noChangeArrowheads="1"/>
          </p:cNvSpPr>
          <p:nvPr/>
        </p:nvSpPr>
        <p:spPr bwMode="auto">
          <a:xfrm>
            <a:off x="3744329" y="4088709"/>
            <a:ext cx="3842641"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50000"/>
              </a:spcBef>
              <a:buFontTx/>
              <a:buNone/>
            </a:pPr>
            <a:r>
              <a:rPr lang="en-US" altLang="en-US" sz="2400" dirty="0">
                <a:latin typeface="Californian FB" panose="0207040306080B030204" pitchFamily="18" charset="0"/>
                <a:cs typeface="Arabic Typesetting" panose="020B0604020202020204" pitchFamily="66" charset="-78"/>
              </a:rPr>
              <a:t>4: Square of the Hypotenuse:</a:t>
            </a:r>
          </a:p>
        </p:txBody>
      </p:sp>
      <p:sp>
        <p:nvSpPr>
          <p:cNvPr id="22" name="TextBox 21">
            <a:extLst>
              <a:ext uri="{FF2B5EF4-FFF2-40B4-BE49-F238E27FC236}">
                <a16:creationId xmlns:a16="http://schemas.microsoft.com/office/drawing/2014/main" id="{53523F86-B2EE-4EF7-92BD-17E6B28E819E}"/>
              </a:ext>
            </a:extLst>
          </p:cNvPr>
          <p:cNvSpPr txBox="1"/>
          <p:nvPr/>
        </p:nvSpPr>
        <p:spPr>
          <a:xfrm>
            <a:off x="5857831" y="2618828"/>
            <a:ext cx="352342"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t>
            </a:r>
            <a:endParaRPr lang="en-US" dirty="0"/>
          </a:p>
        </p:txBody>
      </p:sp>
      <p:sp>
        <p:nvSpPr>
          <p:cNvPr id="23" name="TextBox 22">
            <a:extLst>
              <a:ext uri="{FF2B5EF4-FFF2-40B4-BE49-F238E27FC236}">
                <a16:creationId xmlns:a16="http://schemas.microsoft.com/office/drawing/2014/main" id="{E67C94CC-FACB-4616-87C5-9CA1BBC535E9}"/>
              </a:ext>
            </a:extLst>
          </p:cNvPr>
          <p:cNvSpPr txBox="1"/>
          <p:nvPr/>
        </p:nvSpPr>
        <p:spPr>
          <a:xfrm>
            <a:off x="7086600" y="3122617"/>
            <a:ext cx="1425525"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r>
              <a:rPr lang="en-US" altLang="en-US" sz="2400" b="1" dirty="0">
                <a:solidFill>
                  <a:srgbClr val="FF0000"/>
                </a:solidFill>
                <a:latin typeface="Californian FB" panose="0207040306080B030204" pitchFamily="18" charset="0"/>
                <a:cs typeface="Arabic Typesetting" panose="020B0604020202020204" pitchFamily="66" charset="-78"/>
              </a:rPr>
              <a:t> and b</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endParaRPr lang="en-US" dirty="0"/>
          </a:p>
        </p:txBody>
      </p:sp>
      <p:sp>
        <p:nvSpPr>
          <p:cNvPr id="24" name="TextBox 23">
            <a:extLst>
              <a:ext uri="{FF2B5EF4-FFF2-40B4-BE49-F238E27FC236}">
                <a16:creationId xmlns:a16="http://schemas.microsoft.com/office/drawing/2014/main" id="{FFC56AE1-4935-488E-8FF2-CC56C358686B}"/>
              </a:ext>
            </a:extLst>
          </p:cNvPr>
          <p:cNvSpPr txBox="1"/>
          <p:nvPr/>
        </p:nvSpPr>
        <p:spPr>
          <a:xfrm>
            <a:off x="5660174" y="3600752"/>
            <a:ext cx="352342"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a:t>
            </a:r>
            <a:endParaRPr lang="en-US" dirty="0"/>
          </a:p>
        </p:txBody>
      </p:sp>
      <p:sp>
        <p:nvSpPr>
          <p:cNvPr id="26" name="TextBox 25">
            <a:extLst>
              <a:ext uri="{FF2B5EF4-FFF2-40B4-BE49-F238E27FC236}">
                <a16:creationId xmlns:a16="http://schemas.microsoft.com/office/drawing/2014/main" id="{942FC146-A05E-4BA8-8FDF-0F4D83337D13}"/>
              </a:ext>
            </a:extLst>
          </p:cNvPr>
          <p:cNvSpPr txBox="1"/>
          <p:nvPr/>
        </p:nvSpPr>
        <p:spPr>
          <a:xfrm>
            <a:off x="7543800" y="4053772"/>
            <a:ext cx="533910" cy="461665"/>
          </a:xfrm>
          <a:prstGeom prst="rect">
            <a:avLst/>
          </a:prstGeom>
          <a:noFill/>
        </p:spPr>
        <p:txBody>
          <a:bodyPr wrap="square">
            <a:spAutoFit/>
          </a:bodyPr>
          <a:lstStyle/>
          <a:p>
            <a:r>
              <a:rPr lang="en-US" altLang="en-US" sz="2400" b="1" dirty="0">
                <a:solidFill>
                  <a:srgbClr val="FF0000"/>
                </a:solidFill>
                <a:latin typeface="Californian FB" panose="0207040306080B030204" pitchFamily="18" charset="0"/>
                <a:cs typeface="Arabic Typesetting" panose="020B0604020202020204" pitchFamily="66" charset="-78"/>
              </a:rPr>
              <a:t>c</a:t>
            </a:r>
            <a:r>
              <a:rPr lang="en-US" altLang="en-US" sz="2400" b="1" baseline="30000" dirty="0">
                <a:solidFill>
                  <a:srgbClr val="FF0000"/>
                </a:solidFill>
                <a:latin typeface="Californian FB" panose="0207040306080B030204" pitchFamily="18" charset="0"/>
                <a:cs typeface="Arabic Typesetting" panose="020B0604020202020204" pitchFamily="66" charset="-78"/>
              </a:rPr>
              <a:t>2</a:t>
            </a:r>
            <a:endParaRPr lang="en-US" dirty="0"/>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2000" fill="hold"/>
                                        <p:tgtEl>
                                          <p:spTgt spid="19458"/>
                                        </p:tgtEl>
                                        <p:attrNameLst>
                                          <p:attrName>ppt_x</p:attrName>
                                        </p:attrNameLst>
                                      </p:cBhvr>
                                      <p:tavLst>
                                        <p:tav tm="0">
                                          <p:val>
                                            <p:strVal val="0-#ppt_w/2"/>
                                          </p:val>
                                        </p:tav>
                                        <p:tav tm="100000">
                                          <p:val>
                                            <p:strVal val="#ppt_x"/>
                                          </p:val>
                                        </p:tav>
                                      </p:tavLst>
                                    </p:anim>
                                    <p:anim calcmode="lin" valueType="num">
                                      <p:cBhvr additive="base">
                                        <p:cTn id="8" dur="20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17" dur="2000"/>
                                        <p:tgtEl>
                                          <p:spTgt spid="1945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1000" fill="hold"/>
                                        <p:tgtEl>
                                          <p:spTgt spid="12"/>
                                        </p:tgtEl>
                                        <p:attrNameLst>
                                          <p:attrName>ppt_x</p:attrName>
                                        </p:attrNameLst>
                                      </p:cBhvr>
                                      <p:tavLst>
                                        <p:tav tm="0">
                                          <p:val>
                                            <p:strVal val="0-#ppt_w/2"/>
                                          </p:val>
                                        </p:tav>
                                        <p:tav tm="100000">
                                          <p:val>
                                            <p:strVal val="#ppt_x"/>
                                          </p:val>
                                        </p:tav>
                                      </p:tavLst>
                                    </p:anim>
                                    <p:anim calcmode="lin" valueType="num">
                                      <p:cBhvr additive="base">
                                        <p:cTn id="2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1000" fill="hold"/>
                                        <p:tgtEl>
                                          <p:spTgt spid="14"/>
                                        </p:tgtEl>
                                        <p:attrNameLst>
                                          <p:attrName>ppt_x</p:attrName>
                                        </p:attrNameLst>
                                      </p:cBhvr>
                                      <p:tavLst>
                                        <p:tav tm="0">
                                          <p:val>
                                            <p:strVal val="0-#ppt_w/2"/>
                                          </p:val>
                                        </p:tav>
                                        <p:tav tm="100000">
                                          <p:val>
                                            <p:strVal val="#ppt_x"/>
                                          </p:val>
                                        </p:tav>
                                      </p:tavLst>
                                    </p:anim>
                                    <p:anim calcmode="lin" valueType="num">
                                      <p:cBhvr additive="base">
                                        <p:cTn id="29"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1000" fill="hold"/>
                                        <p:tgtEl>
                                          <p:spTgt spid="15"/>
                                        </p:tgtEl>
                                        <p:attrNameLst>
                                          <p:attrName>ppt_x</p:attrName>
                                        </p:attrNameLst>
                                      </p:cBhvr>
                                      <p:tavLst>
                                        <p:tav tm="0">
                                          <p:val>
                                            <p:strVal val="0-#ppt_w/2"/>
                                          </p:val>
                                        </p:tav>
                                        <p:tav tm="100000">
                                          <p:val>
                                            <p:strVal val="#ppt_x"/>
                                          </p:val>
                                        </p:tav>
                                      </p:tavLst>
                                    </p:anim>
                                    <p:anim calcmode="lin" valueType="num">
                                      <p:cBhvr additive="base">
                                        <p:cTn id="3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1000" fill="hold"/>
                                        <p:tgtEl>
                                          <p:spTgt spid="17"/>
                                        </p:tgtEl>
                                        <p:attrNameLst>
                                          <p:attrName>ppt_x</p:attrName>
                                        </p:attrNameLst>
                                      </p:cBhvr>
                                      <p:tavLst>
                                        <p:tav tm="0">
                                          <p:val>
                                            <p:strVal val="0-#ppt_w/2"/>
                                          </p:val>
                                        </p:tav>
                                        <p:tav tm="100000">
                                          <p:val>
                                            <p:strVal val="#ppt_x"/>
                                          </p:val>
                                        </p:tav>
                                      </p:tavLst>
                                    </p:anim>
                                    <p:anim calcmode="lin" valueType="num">
                                      <p:cBhvr additive="base">
                                        <p:cTn id="49"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1000" fill="hold"/>
                                        <p:tgtEl>
                                          <p:spTgt spid="19"/>
                                        </p:tgtEl>
                                        <p:attrNameLst>
                                          <p:attrName>ppt_x</p:attrName>
                                        </p:attrNameLst>
                                      </p:cBhvr>
                                      <p:tavLst>
                                        <p:tav tm="0">
                                          <p:val>
                                            <p:strVal val="0-#ppt_w/2"/>
                                          </p:val>
                                        </p:tav>
                                        <p:tav tm="100000">
                                          <p:val>
                                            <p:strVal val="#ppt_x"/>
                                          </p:val>
                                        </p:tav>
                                      </p:tavLst>
                                    </p:anim>
                                    <p:anim calcmode="lin" valueType="num">
                                      <p:cBhvr additive="base">
                                        <p:cTn id="59"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9227"/>
                                        </p:tgtEl>
                                        <p:attrNameLst>
                                          <p:attrName>style.visibility</p:attrName>
                                        </p:attrNameLst>
                                      </p:cBhvr>
                                      <p:to>
                                        <p:strVal val="visible"/>
                                      </p:to>
                                    </p:set>
                                    <p:anim calcmode="lin" valueType="num">
                                      <p:cBhvr additive="base">
                                        <p:cTn id="68" dur="1000" fill="hold"/>
                                        <p:tgtEl>
                                          <p:spTgt spid="9227"/>
                                        </p:tgtEl>
                                        <p:attrNameLst>
                                          <p:attrName>ppt_x</p:attrName>
                                        </p:attrNameLst>
                                      </p:cBhvr>
                                      <p:tavLst>
                                        <p:tav tm="0">
                                          <p:val>
                                            <p:strVal val="0-#ppt_w/2"/>
                                          </p:val>
                                        </p:tav>
                                        <p:tav tm="100000">
                                          <p:val>
                                            <p:strVal val="#ppt_x"/>
                                          </p:val>
                                        </p:tav>
                                      </p:tavLst>
                                    </p:anim>
                                    <p:anim calcmode="lin" valueType="num">
                                      <p:cBhvr additive="base">
                                        <p:cTn id="69" dur="10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19472"/>
                                        </p:tgtEl>
                                        <p:attrNameLst>
                                          <p:attrName>style.visibility</p:attrName>
                                        </p:attrNameLst>
                                      </p:cBhvr>
                                      <p:to>
                                        <p:strVal val="visible"/>
                                      </p:to>
                                    </p:set>
                                    <p:anim calcmode="lin" valueType="num">
                                      <p:cBhvr additive="base">
                                        <p:cTn id="74" dur="1000" fill="hold"/>
                                        <p:tgtEl>
                                          <p:spTgt spid="19472"/>
                                        </p:tgtEl>
                                        <p:attrNameLst>
                                          <p:attrName>ppt_x</p:attrName>
                                        </p:attrNameLst>
                                      </p:cBhvr>
                                      <p:tavLst>
                                        <p:tav tm="0">
                                          <p:val>
                                            <p:strVal val="1+#ppt_w/2"/>
                                          </p:val>
                                        </p:tav>
                                        <p:tav tm="100000">
                                          <p:val>
                                            <p:strVal val="#ppt_x"/>
                                          </p:val>
                                        </p:tav>
                                      </p:tavLst>
                                    </p:anim>
                                    <p:anim calcmode="lin" valueType="num">
                                      <p:cBhvr additive="base">
                                        <p:cTn id="75" dur="1000" fill="hold"/>
                                        <p:tgtEl>
                                          <p:spTgt spid="1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P spid="19472" grpId="0"/>
      <p:bldP spid="9226" grpId="0"/>
      <p:bldP spid="9227" grpId="0"/>
      <p:bldP spid="12" grpId="0"/>
      <p:bldP spid="14" grpId="0"/>
      <p:bldP spid="15" grpId="0"/>
      <p:bldP spid="17" grpId="0"/>
      <p:bldP spid="19" grpId="0"/>
      <p:bldP spid="22" grpId="0"/>
      <p:bldP spid="23" grpId="0"/>
      <p:bldP spid="2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2A1E861-98B0-42B7-BC49-C2D5EECDE382}"/>
              </a:ext>
            </a:extLst>
          </p:cNvPr>
          <p:cNvSpPr>
            <a:spLocks noGrp="1" noChangeArrowheads="1"/>
          </p:cNvSpPr>
          <p:nvPr>
            <p:ph type="title"/>
          </p:nvPr>
        </p:nvSpPr>
        <p:spPr>
          <a:xfrm>
            <a:off x="76200" y="76200"/>
            <a:ext cx="8686800" cy="1143000"/>
          </a:xfrm>
        </p:spPr>
        <p:txBody>
          <a:bodyPr/>
          <a:lstStyle/>
          <a:p>
            <a:r>
              <a:rPr lang="en-US" sz="3200" b="1" dirty="0">
                <a:latin typeface="Castellar" panose="020A0402060406010301" pitchFamily="18" charset="0"/>
              </a:rPr>
              <a:t>HOW IS THE PYTHAGOREAN THEOREM USED TODAY? </a:t>
            </a:r>
            <a:endParaRPr lang="en-US" altLang="en-US" sz="3200" b="1" dirty="0">
              <a:latin typeface="Castellar" panose="020A0402060406010301" pitchFamily="18" charset="0"/>
            </a:endParaRPr>
          </a:p>
        </p:txBody>
      </p:sp>
      <p:sp>
        <p:nvSpPr>
          <p:cNvPr id="15" name="Text Box 15">
            <a:extLst>
              <a:ext uri="{FF2B5EF4-FFF2-40B4-BE49-F238E27FC236}">
                <a16:creationId xmlns:a16="http://schemas.microsoft.com/office/drawing/2014/main" id="{F7185DF2-13B0-4A32-B733-293B481A5359}"/>
              </a:ext>
            </a:extLst>
          </p:cNvPr>
          <p:cNvSpPr txBox="1">
            <a:spLocks noChangeArrowheads="1"/>
          </p:cNvSpPr>
          <p:nvPr/>
        </p:nvSpPr>
        <p:spPr bwMode="auto">
          <a:xfrm>
            <a:off x="361950" y="1254441"/>
            <a:ext cx="698950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dirty="0">
                <a:latin typeface="Californian FB" panose="0207040306080B030204" pitchFamily="18" charset="0"/>
              </a:rPr>
              <a:t>The Pythagorean theorem is used </a:t>
            </a:r>
          </a:p>
          <a:p>
            <a:pPr>
              <a:spcBef>
                <a:spcPct val="0"/>
              </a:spcBef>
              <a:buFontTx/>
              <a:buNone/>
            </a:pPr>
            <a:r>
              <a:rPr lang="en-US" dirty="0">
                <a:latin typeface="Californian FB" panose="0207040306080B030204" pitchFamily="18" charset="0"/>
              </a:rPr>
              <a:t>often in construction, in engineering, </a:t>
            </a:r>
          </a:p>
          <a:p>
            <a:pPr>
              <a:spcBef>
                <a:spcPct val="0"/>
              </a:spcBef>
              <a:buFontTx/>
              <a:buNone/>
            </a:pPr>
            <a:r>
              <a:rPr lang="en-US" dirty="0">
                <a:latin typeface="Californian FB" panose="0207040306080B030204" pitchFamily="18" charset="0"/>
              </a:rPr>
              <a:t>and in architecture for designing and </a:t>
            </a:r>
          </a:p>
          <a:p>
            <a:pPr>
              <a:spcBef>
                <a:spcPct val="0"/>
              </a:spcBef>
              <a:buFontTx/>
              <a:buNone/>
            </a:pPr>
            <a:r>
              <a:rPr lang="en-US" dirty="0">
                <a:latin typeface="Californian FB" panose="0207040306080B030204" pitchFamily="18" charset="0"/>
              </a:rPr>
              <a:t>computing the measurements of building</a:t>
            </a:r>
          </a:p>
        </p:txBody>
      </p:sp>
      <p:pic>
        <p:nvPicPr>
          <p:cNvPr id="4098" name="Picture 2" descr="Pythagorean theorem homework help: Application of the Pythagoras Theorem in  Real Life">
            <a:extLst>
              <a:ext uri="{FF2B5EF4-FFF2-40B4-BE49-F238E27FC236}">
                <a16:creationId xmlns:a16="http://schemas.microsoft.com/office/drawing/2014/main" id="{8ECC9432-722E-4395-801E-39A64F5699A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315200" y="1219200"/>
            <a:ext cx="1628772" cy="162877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2" name="Picture 6" descr="Practical examples of where trigonometry can be used">
            <a:extLst>
              <a:ext uri="{FF2B5EF4-FFF2-40B4-BE49-F238E27FC236}">
                <a16:creationId xmlns:a16="http://schemas.microsoft.com/office/drawing/2014/main" id="{7DAD96B1-4831-4A54-BDC0-5BC7885F6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6556" y="5454291"/>
            <a:ext cx="1806444" cy="120210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747FBE3-CBB5-4826-A285-3598EA715AD3}"/>
              </a:ext>
            </a:extLst>
          </p:cNvPr>
          <p:cNvSpPr/>
          <p:nvPr/>
        </p:nvSpPr>
        <p:spPr>
          <a:xfrm>
            <a:off x="304800" y="5220940"/>
            <a:ext cx="3850619" cy="584775"/>
          </a:xfrm>
          <a:prstGeom prst="rect">
            <a:avLst/>
          </a:prstGeom>
        </p:spPr>
        <p:txBody>
          <a:bodyPr wrap="square">
            <a:spAutoFit/>
          </a:bodyPr>
          <a:lstStyle/>
          <a:p>
            <a:r>
              <a:rPr lang="en-US" sz="3200" dirty="0">
                <a:latin typeface="Californian FB" panose="0207040306080B030204" pitchFamily="18" charset="0"/>
              </a:rPr>
              <a:t>It is also applied in art</a:t>
            </a:r>
          </a:p>
        </p:txBody>
      </p:sp>
      <p:pic>
        <p:nvPicPr>
          <p:cNvPr id="4104" name="Picture 8" descr="Real Life Uses of the Pythagorean Theorem - CalCurator.org">
            <a:extLst>
              <a:ext uri="{FF2B5EF4-FFF2-40B4-BE49-F238E27FC236}">
                <a16:creationId xmlns:a16="http://schemas.microsoft.com/office/drawing/2014/main" id="{DC34838B-D1E8-4FEA-950D-5BE88B8306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630" y="3316544"/>
            <a:ext cx="2905125" cy="13896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4106" name="Picture 10" descr="Math in Art – 15+ STEAM Projects! | Math art projects, Pythagorean theorem,  Math art">
            <a:extLst>
              <a:ext uri="{FF2B5EF4-FFF2-40B4-BE49-F238E27FC236}">
                <a16:creationId xmlns:a16="http://schemas.microsoft.com/office/drawing/2014/main" id="{C160D9CB-FC14-49F6-82B0-8BCD236BD6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773513"/>
            <a:ext cx="1649401" cy="12818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E03886E-05D4-46F7-9AA0-0C854C968934}"/>
              </a:ext>
            </a:extLst>
          </p:cNvPr>
          <p:cNvSpPr/>
          <p:nvPr/>
        </p:nvSpPr>
        <p:spPr>
          <a:xfrm>
            <a:off x="3340843" y="3162369"/>
            <a:ext cx="4003019" cy="584775"/>
          </a:xfrm>
          <a:prstGeom prst="rect">
            <a:avLst/>
          </a:prstGeom>
        </p:spPr>
        <p:txBody>
          <a:bodyPr wrap="none">
            <a:spAutoFit/>
          </a:bodyPr>
          <a:lstStyle/>
          <a:p>
            <a:r>
              <a:rPr lang="en-US" sz="3200" dirty="0">
                <a:latin typeface="Californian FB" panose="0207040306080B030204" pitchFamily="18" charset="0"/>
              </a:rPr>
              <a:t>structures and bridges.</a:t>
            </a:r>
            <a:endParaRPr lang="en-US" sz="3200" dirty="0"/>
          </a:p>
        </p:txBody>
      </p:sp>
      <p:sp>
        <p:nvSpPr>
          <p:cNvPr id="4" name="Rectangle 3">
            <a:extLst>
              <a:ext uri="{FF2B5EF4-FFF2-40B4-BE49-F238E27FC236}">
                <a16:creationId xmlns:a16="http://schemas.microsoft.com/office/drawing/2014/main" id="{37B098ED-4571-4550-8CD3-F36BAB9DA133}"/>
              </a:ext>
            </a:extLst>
          </p:cNvPr>
          <p:cNvSpPr/>
          <p:nvPr/>
        </p:nvSpPr>
        <p:spPr>
          <a:xfrm>
            <a:off x="3665828" y="6140861"/>
            <a:ext cx="3368230" cy="584775"/>
          </a:xfrm>
          <a:prstGeom prst="rect">
            <a:avLst/>
          </a:prstGeom>
        </p:spPr>
        <p:txBody>
          <a:bodyPr wrap="none">
            <a:spAutoFit/>
          </a:bodyPr>
          <a:lstStyle/>
          <a:p>
            <a:r>
              <a:rPr lang="en-US" sz="3200" dirty="0">
                <a:latin typeface="Californian FB" panose="0207040306080B030204" pitchFamily="18" charset="0"/>
              </a:rPr>
              <a:t>and in aeronautics</a:t>
            </a:r>
            <a:r>
              <a:rPr lang="en-US" dirty="0">
                <a:latin typeface="Californian FB" panose="0207040306080B030204" pitchFamily="18" charset="0"/>
              </a:rPr>
              <a:t>. </a:t>
            </a:r>
            <a:endParaRPr lang="en-US" dirty="0"/>
          </a:p>
        </p:txBody>
      </p:sp>
    </p:spTree>
    <p:extLst>
      <p:ext uri="{BB962C8B-B14F-4D97-AF65-F5344CB8AC3E}">
        <p14:creationId xmlns:p14="http://schemas.microsoft.com/office/powerpoint/2010/main" val="835748173"/>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75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1000"/>
                                        <p:tgtEl>
                                          <p:spTgt spid="409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04"/>
                                        </p:tgtEl>
                                        <p:attrNameLst>
                                          <p:attrName>style.visibility</p:attrName>
                                        </p:attrNameLst>
                                      </p:cBhvr>
                                      <p:to>
                                        <p:strVal val="visible"/>
                                      </p:to>
                                    </p:set>
                                    <p:animEffect transition="in" filter="fade">
                                      <p:cBhvr>
                                        <p:cTn id="20" dur="1000"/>
                                        <p:tgtEl>
                                          <p:spTgt spid="410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106"/>
                                        </p:tgtEl>
                                        <p:attrNameLst>
                                          <p:attrName>style.visibility</p:attrName>
                                        </p:attrNameLst>
                                      </p:cBhvr>
                                      <p:to>
                                        <p:strVal val="visible"/>
                                      </p:to>
                                    </p:set>
                                    <p:animEffect transition="in" filter="fade">
                                      <p:cBhvr>
                                        <p:cTn id="29" dur="1000"/>
                                        <p:tgtEl>
                                          <p:spTgt spid="410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4102"/>
                                        </p:tgtEl>
                                        <p:attrNameLst>
                                          <p:attrName>style.visibility</p:attrName>
                                        </p:attrNameLst>
                                      </p:cBhvr>
                                      <p:to>
                                        <p:strVal val="visible"/>
                                      </p:to>
                                    </p:set>
                                    <p:animEffect transition="in" filter="fade">
                                      <p:cBhvr>
                                        <p:cTn id="38" dur="1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50000">
              <a:schemeClr val="accent2">
                <a:lumMod val="20000"/>
                <a:lumOff val="80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A701680-9D45-4F20-8C84-EAD5B0D42878}"/>
              </a:ext>
            </a:extLst>
          </p:cNvPr>
          <p:cNvSpPr>
            <a:spLocks noGrp="1" noChangeArrowheads="1"/>
          </p:cNvSpPr>
          <p:nvPr>
            <p:ph type="title"/>
          </p:nvPr>
        </p:nvSpPr>
        <p:spPr>
          <a:xfrm>
            <a:off x="647700" y="92075"/>
            <a:ext cx="7772400" cy="1143000"/>
          </a:xfrm>
        </p:spPr>
        <p:txBody>
          <a:bodyPr/>
          <a:lstStyle/>
          <a:p>
            <a:r>
              <a:rPr lang="en-US" altLang="en-US" sz="3600" b="1" dirty="0">
                <a:latin typeface="Castellar" panose="020A0402060406010301" pitchFamily="18" charset="0"/>
              </a:rPr>
              <a:t>Let’s See How it Works!</a:t>
            </a:r>
            <a:br>
              <a:rPr lang="en-US" altLang="en-US" sz="3600" b="1" dirty="0">
                <a:latin typeface="Castellar" panose="020A0402060406010301" pitchFamily="18" charset="0"/>
              </a:rPr>
            </a:br>
            <a:r>
              <a:rPr lang="en-US" altLang="en-US" sz="2400" b="1" dirty="0">
                <a:latin typeface="Castellar" panose="020A0402060406010301" pitchFamily="18" charset="0"/>
              </a:rPr>
              <a:t>Find the Hypotenuse</a:t>
            </a:r>
            <a:endParaRPr lang="en-US" altLang="en-US" sz="3600" b="1" dirty="0">
              <a:latin typeface="Castellar" panose="020A0402060406010301" pitchFamily="18" charset="0"/>
            </a:endParaRPr>
          </a:p>
        </p:txBody>
      </p:sp>
      <p:sp>
        <p:nvSpPr>
          <p:cNvPr id="10243" name="AutoShape 8">
            <a:extLst>
              <a:ext uri="{FF2B5EF4-FFF2-40B4-BE49-F238E27FC236}">
                <a16:creationId xmlns:a16="http://schemas.microsoft.com/office/drawing/2014/main" id="{752A229F-DFAF-42FD-89B7-FA3E5C99296B}"/>
              </a:ext>
            </a:extLst>
          </p:cNvPr>
          <p:cNvSpPr>
            <a:spLocks noChangeArrowheads="1"/>
          </p:cNvSpPr>
          <p:nvPr/>
        </p:nvSpPr>
        <p:spPr bwMode="auto">
          <a:xfrm>
            <a:off x="5715000" y="3276600"/>
            <a:ext cx="2819400" cy="2133600"/>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44" name="Rectangle 9">
            <a:extLst>
              <a:ext uri="{FF2B5EF4-FFF2-40B4-BE49-F238E27FC236}">
                <a16:creationId xmlns:a16="http://schemas.microsoft.com/office/drawing/2014/main" id="{ED64F1DA-A033-4F06-94F3-938459C1A19B}"/>
              </a:ext>
            </a:extLst>
          </p:cNvPr>
          <p:cNvSpPr>
            <a:spLocks noChangeArrowheads="1"/>
          </p:cNvSpPr>
          <p:nvPr/>
        </p:nvSpPr>
        <p:spPr bwMode="auto">
          <a:xfrm>
            <a:off x="5715000" y="5105400"/>
            <a:ext cx="304800" cy="304800"/>
          </a:xfrm>
          <a:prstGeom prst="rect">
            <a:avLst/>
          </a:prstGeom>
          <a:solidFill>
            <a:srgbClr val="3366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45" name="Text Box 10">
            <a:extLst>
              <a:ext uri="{FF2B5EF4-FFF2-40B4-BE49-F238E27FC236}">
                <a16:creationId xmlns:a16="http://schemas.microsoft.com/office/drawing/2014/main" id="{EB0B1B5D-E33D-4DB2-8FE9-E610846306E1}"/>
              </a:ext>
            </a:extLst>
          </p:cNvPr>
          <p:cNvSpPr txBox="1">
            <a:spLocks noChangeArrowheads="1"/>
          </p:cNvSpPr>
          <p:nvPr/>
        </p:nvSpPr>
        <p:spPr bwMode="auto">
          <a:xfrm>
            <a:off x="5267094" y="4191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a</a:t>
            </a:r>
            <a:endParaRPr lang="en-US" altLang="en-US" sz="2400" dirty="0">
              <a:latin typeface="Californian FB" panose="0207040306080B030204" pitchFamily="18" charset="0"/>
            </a:endParaRPr>
          </a:p>
        </p:txBody>
      </p:sp>
      <p:sp>
        <p:nvSpPr>
          <p:cNvPr id="10246" name="Text Box 11">
            <a:extLst>
              <a:ext uri="{FF2B5EF4-FFF2-40B4-BE49-F238E27FC236}">
                <a16:creationId xmlns:a16="http://schemas.microsoft.com/office/drawing/2014/main" id="{4A5B9BF6-1DE6-4362-96BF-B549A3724346}"/>
              </a:ext>
            </a:extLst>
          </p:cNvPr>
          <p:cNvSpPr txBox="1">
            <a:spLocks noChangeArrowheads="1"/>
          </p:cNvSpPr>
          <p:nvPr/>
        </p:nvSpPr>
        <p:spPr bwMode="auto">
          <a:xfrm>
            <a:off x="6858000" y="5562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b</a:t>
            </a:r>
            <a:endParaRPr lang="en-US" altLang="en-US" sz="2400" dirty="0">
              <a:latin typeface="Californian FB" panose="0207040306080B030204" pitchFamily="18" charset="0"/>
            </a:endParaRPr>
          </a:p>
        </p:txBody>
      </p:sp>
      <p:sp>
        <p:nvSpPr>
          <p:cNvPr id="20493" name="WordArt 13">
            <a:extLst>
              <a:ext uri="{FF2B5EF4-FFF2-40B4-BE49-F238E27FC236}">
                <a16:creationId xmlns:a16="http://schemas.microsoft.com/office/drawing/2014/main" id="{D304B805-2EF7-4624-85A5-E16233BB749C}"/>
              </a:ext>
            </a:extLst>
          </p:cNvPr>
          <p:cNvSpPr>
            <a:spLocks noChangeArrowheads="1" noChangeShapeType="1" noTextEdit="1"/>
          </p:cNvSpPr>
          <p:nvPr/>
        </p:nvSpPr>
        <p:spPr bwMode="auto">
          <a:xfrm>
            <a:off x="762000" y="6038850"/>
            <a:ext cx="2962275" cy="495300"/>
          </a:xfrm>
          <a:prstGeom prst="rect">
            <a:avLst/>
          </a:prstGeom>
        </p:spPr>
        <p:txBody>
          <a:bodyPr wrap="none" fromWordArt="1">
            <a:prstTxWarp prst="textPlain">
              <a:avLst>
                <a:gd name="adj" fmla="val 50000"/>
              </a:avLst>
            </a:prstTxWarp>
          </a:bodyPr>
          <a:lstStyle/>
          <a:p>
            <a:pPr algn="ctr"/>
            <a:r>
              <a:rPr lang="en-US" sz="2800" kern="10" dirty="0">
                <a:ln w="9525">
                  <a:solidFill>
                    <a:srgbClr val="000000"/>
                  </a:solidFill>
                  <a:round/>
                  <a:headEnd/>
                  <a:tailEnd/>
                </a:ln>
                <a:solidFill>
                  <a:srgbClr val="FF6600"/>
                </a:solidFill>
                <a:effectLst>
                  <a:outerShdw dist="35921" dir="2700000" algn="ctr" rotWithShape="0">
                    <a:srgbClr val="808080"/>
                  </a:outerShdw>
                </a:effectLst>
                <a:latin typeface="Californian FB" panose="0207040306080B030204" pitchFamily="18" charset="0"/>
              </a:rPr>
              <a:t>Answer:  c = 5 !</a:t>
            </a:r>
          </a:p>
        </p:txBody>
      </p:sp>
      <p:graphicFrame>
        <p:nvGraphicFramePr>
          <p:cNvPr id="20494" name="Object 14">
            <a:extLst>
              <a:ext uri="{FF2B5EF4-FFF2-40B4-BE49-F238E27FC236}">
                <a16:creationId xmlns:a16="http://schemas.microsoft.com/office/drawing/2014/main" id="{9BAE20A9-1AAD-43CE-BC28-D8050B3D22CA}"/>
              </a:ext>
            </a:extLst>
          </p:cNvPr>
          <p:cNvGraphicFramePr>
            <a:graphicFrameLocks noChangeAspect="1"/>
          </p:cNvGraphicFramePr>
          <p:nvPr/>
        </p:nvGraphicFramePr>
        <p:xfrm>
          <a:off x="3597275" y="1600200"/>
          <a:ext cx="1241425" cy="2670175"/>
        </p:xfrm>
        <a:graphic>
          <a:graphicData uri="http://schemas.openxmlformats.org/presentationml/2006/ole">
            <mc:AlternateContent xmlns:mc="http://schemas.openxmlformats.org/markup-compatibility/2006">
              <mc:Choice xmlns:v="urn:schemas-microsoft-com:vml" Requires="v">
                <p:oleObj spid="_x0000_s1063" name="Clip" r:id="rId3" imgW="1857375" imgH="3995738" progId="MS_ClipArt_Gallery.2">
                  <p:embed/>
                </p:oleObj>
              </mc:Choice>
              <mc:Fallback>
                <p:oleObj name="Clip" r:id="rId3" imgW="1857375" imgH="3995738" progId="MS_ClipArt_Gallery.2">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7275" y="1600200"/>
                        <a:ext cx="1241425"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5" name="Text Box 15">
            <a:extLst>
              <a:ext uri="{FF2B5EF4-FFF2-40B4-BE49-F238E27FC236}">
                <a16:creationId xmlns:a16="http://schemas.microsoft.com/office/drawing/2014/main" id="{F6F94FA5-2F52-494A-ABC7-100E1112905A}"/>
              </a:ext>
            </a:extLst>
          </p:cNvPr>
          <p:cNvSpPr txBox="1">
            <a:spLocks noChangeArrowheads="1"/>
          </p:cNvSpPr>
          <p:nvPr/>
        </p:nvSpPr>
        <p:spPr bwMode="auto">
          <a:xfrm>
            <a:off x="647700" y="1149350"/>
            <a:ext cx="8191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800" dirty="0">
                <a:latin typeface="Californian FB" panose="0207040306080B030204" pitchFamily="18" charset="0"/>
                <a:cs typeface="Arabic Typesetting" panose="03020402040406030203" pitchFamily="66" charset="-78"/>
              </a:rPr>
              <a:t>If  </a:t>
            </a:r>
            <a:r>
              <a:rPr lang="en-US" altLang="en-US" sz="2800" dirty="0">
                <a:solidFill>
                  <a:srgbClr val="FF0000"/>
                </a:solidFill>
                <a:latin typeface="Californian FB" panose="0207040306080B030204" pitchFamily="18" charset="0"/>
                <a:cs typeface="Arabic Typesetting" panose="03020402040406030203" pitchFamily="66" charset="-78"/>
              </a:rPr>
              <a:t>a = 3</a:t>
            </a:r>
            <a:r>
              <a:rPr lang="en-US" altLang="en-US" sz="2800" dirty="0">
                <a:latin typeface="Californian FB" panose="0207040306080B030204" pitchFamily="18" charset="0"/>
                <a:cs typeface="Arabic Typesetting" panose="03020402040406030203" pitchFamily="66" charset="-78"/>
              </a:rPr>
              <a:t> and  </a:t>
            </a:r>
            <a:r>
              <a:rPr lang="en-US" altLang="en-US" sz="2800" dirty="0">
                <a:solidFill>
                  <a:srgbClr val="FF0000"/>
                </a:solidFill>
                <a:latin typeface="Californian FB" panose="0207040306080B030204" pitchFamily="18" charset="0"/>
                <a:cs typeface="Arabic Typesetting" panose="03020402040406030203" pitchFamily="66" charset="-78"/>
              </a:rPr>
              <a:t>b = 4</a:t>
            </a:r>
            <a:r>
              <a:rPr lang="en-US" altLang="en-US" sz="2800" dirty="0">
                <a:latin typeface="Californian FB" panose="0207040306080B030204" pitchFamily="18" charset="0"/>
                <a:cs typeface="Arabic Typesetting" panose="03020402040406030203" pitchFamily="66" charset="-78"/>
              </a:rPr>
              <a:t>, then what does </a:t>
            </a:r>
            <a:r>
              <a:rPr lang="en-US" altLang="en-US" sz="2800" dirty="0">
                <a:solidFill>
                  <a:srgbClr val="FF0000"/>
                </a:solidFill>
                <a:latin typeface="Californian FB" panose="0207040306080B030204" pitchFamily="18" charset="0"/>
                <a:cs typeface="Arabic Typesetting" panose="03020402040406030203" pitchFamily="66" charset="-78"/>
              </a:rPr>
              <a:t>c</a:t>
            </a:r>
            <a:r>
              <a:rPr lang="en-US" altLang="en-US" sz="2800" dirty="0">
                <a:latin typeface="Californian FB" panose="0207040306080B030204" pitchFamily="18" charset="0"/>
                <a:cs typeface="Arabic Typesetting" panose="03020402040406030203" pitchFamily="66" charset="-78"/>
              </a:rPr>
              <a:t> equal?</a:t>
            </a:r>
          </a:p>
        </p:txBody>
      </p:sp>
      <p:sp>
        <p:nvSpPr>
          <p:cNvPr id="10250" name="Text Box 18">
            <a:extLst>
              <a:ext uri="{FF2B5EF4-FFF2-40B4-BE49-F238E27FC236}">
                <a16:creationId xmlns:a16="http://schemas.microsoft.com/office/drawing/2014/main" id="{5D43DA9C-27E4-46C4-BA80-04DFC98D2036}"/>
              </a:ext>
            </a:extLst>
          </p:cNvPr>
          <p:cNvSpPr txBox="1">
            <a:spLocks noChangeArrowheads="1"/>
          </p:cNvSpPr>
          <p:nvPr/>
        </p:nvSpPr>
        <p:spPr bwMode="auto">
          <a:xfrm>
            <a:off x="6781800" y="3733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solidFill>
                  <a:schemeClr val="accent2"/>
                </a:solidFill>
                <a:latin typeface="Californian FB" panose="0207040306080B030204" pitchFamily="18" charset="0"/>
              </a:rPr>
              <a:t>c</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08FB15F2-C6F5-409E-8C33-5218B72E4F1E}"/>
                  </a:ext>
                </a:extLst>
              </p:cNvPr>
              <p:cNvSpPr>
                <a:spLocks noGrp="1"/>
              </p:cNvSpPr>
              <p:nvPr>
                <p:ph idx="1"/>
              </p:nvPr>
            </p:nvSpPr>
            <p:spPr>
              <a:xfrm>
                <a:off x="304800" y="1981200"/>
                <a:ext cx="3292475" cy="2971800"/>
              </a:xfrm>
            </p:spPr>
            <p:txBody>
              <a:bodyPr/>
              <a:lstStyle/>
              <a:p>
                <a:pPr algn="ctr">
                  <a:buFontTx/>
                  <a:buNone/>
                  <a:defRPr/>
                </a:pPr>
                <a:r>
                  <a:rPr lang="en-US" altLang="en-US" sz="2400" dirty="0">
                    <a:latin typeface="Californian FB" panose="0207040306080B030204" pitchFamily="18" charset="0"/>
                    <a:cs typeface="Arabic Typesetting" panose="03020402040406030203" pitchFamily="66" charset="-78"/>
                  </a:rPr>
                  <a:t>a</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b</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(3)</a:t>
                </a:r>
                <a:r>
                  <a:rPr lang="en-US" altLang="en-US" sz="2400" baseline="30000" dirty="0">
                    <a:latin typeface="Californian FB" panose="0207040306080B030204" pitchFamily="18" charset="0"/>
                    <a:cs typeface="Arabic Typesetting" panose="03020402040406030203" pitchFamily="66" charset="-78"/>
                  </a:rPr>
                  <a:t>2</a:t>
                </a:r>
                <a:r>
                  <a:rPr lang="en-US" altLang="en-US" sz="2400" dirty="0">
                    <a:latin typeface="Californian FB" panose="0207040306080B030204" pitchFamily="18" charset="0"/>
                    <a:cs typeface="Arabic Typesetting" panose="03020402040406030203" pitchFamily="66" charset="-78"/>
                  </a:rPr>
                  <a:t>  +   (4)</a:t>
                </a:r>
                <a:r>
                  <a:rPr lang="en-US" altLang="en-US" sz="2400" baseline="30000" dirty="0">
                    <a:latin typeface="Californian FB" panose="0207040306080B030204" pitchFamily="18" charset="0"/>
                    <a:cs typeface="Arabic Typesetting" panose="03020402040406030203" pitchFamily="66" charset="-78"/>
                  </a:rPr>
                  <a:t>2   </a:t>
                </a:r>
                <a:r>
                  <a:rPr lang="en-US" altLang="en-US" sz="2400" dirty="0">
                    <a:latin typeface="Californian FB" panose="0207040306080B030204" pitchFamily="18" charset="0"/>
                    <a:cs typeface="Arabic Typesetting" panose="03020402040406030203" pitchFamily="66" charset="-78"/>
                  </a:rPr>
                  <a:t>=</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9    +    16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rPr>
                  <a:t>            25  =</a:t>
                </a:r>
                <a:r>
                  <a:rPr lang="en-US" altLang="en-US" sz="2400" baseline="30000" dirty="0">
                    <a:latin typeface="Californian FB" panose="0207040306080B030204" pitchFamily="18" charset="0"/>
                    <a:cs typeface="Arabic Typesetting" panose="03020402040406030203" pitchFamily="66" charset="-78"/>
                  </a:rPr>
                  <a:t>    </a:t>
                </a:r>
                <a:r>
                  <a:rPr lang="en-US" altLang="en-US" sz="2400" dirty="0">
                    <a:latin typeface="Californian FB" panose="0207040306080B030204" pitchFamily="18" charset="0"/>
                    <a:cs typeface="Arabic Typesetting" panose="03020402040406030203" pitchFamily="66" charset="-78"/>
                  </a:rPr>
                  <a:t>c</a:t>
                </a:r>
                <a:r>
                  <a:rPr lang="en-US" altLang="en-US" sz="2400" baseline="30000" dirty="0">
                    <a:latin typeface="Californian FB" panose="0207040306080B030204" pitchFamily="18" charset="0"/>
                    <a:cs typeface="Arabic Typesetting" panose="03020402040406030203" pitchFamily="66" charset="-78"/>
                  </a:rPr>
                  <a:t>2 </a:t>
                </a:r>
                <a:endParaRPr lang="en-US" altLang="en-US" sz="2400" dirty="0">
                  <a:latin typeface="Californian FB" panose="0207040306080B030204" pitchFamily="18" charset="0"/>
                  <a:cs typeface="Arabic Typesetting" panose="03020402040406030203" pitchFamily="66" charset="-78"/>
                </a:endParaRPr>
              </a:p>
              <a:p>
                <a:pPr algn="ctr">
                  <a:buFontTx/>
                  <a:buNone/>
                  <a:defRPr/>
                </a:pPr>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a:t>
                </a:r>
                <a14:m>
                  <m:oMath xmlns:m="http://schemas.openxmlformats.org/officeDocument/2006/math">
                    <m:rad>
                      <m:radPr>
                        <m:degHide m:val="on"/>
                        <m:ctrlPr>
                          <a:rPr lang="en-US" altLang="en-US" sz="2400" i="1" smtClean="0">
                            <a:latin typeface="Cambria Math" panose="02040503050406030204" pitchFamily="18" charset="0"/>
                            <a:cs typeface="Arabic Typesetting" panose="03020402040406030203" pitchFamily="66" charset="-78"/>
                            <a:sym typeface="Symbol" panose="05050102010706020507" pitchFamily="18" charset="2"/>
                          </a:rPr>
                        </m:ctrlPr>
                      </m:radPr>
                      <m:deg/>
                      <m:e>
                        <m:r>
                          <a:rPr lang="en-US" altLang="en-US" sz="2400" b="0" i="1" smtClean="0">
                            <a:latin typeface="Cambria Math" panose="02040503050406030204" pitchFamily="18" charset="0"/>
                            <a:cs typeface="Arabic Typesetting" panose="03020402040406030203" pitchFamily="66" charset="-78"/>
                            <a:sym typeface="Symbol" panose="05050102010706020507" pitchFamily="18" charset="2"/>
                          </a:rPr>
                          <m:t>25</m:t>
                        </m:r>
                      </m:e>
                    </m:rad>
                  </m:oMath>
                </a14:m>
                <a:r>
                  <a:rPr lang="en-US" altLang="en-US" sz="2400" dirty="0">
                    <a:latin typeface="Californian FB" panose="0207040306080B030204" pitchFamily="18" charset="0"/>
                    <a:cs typeface="Arabic Typesetting" panose="03020402040406030203" pitchFamily="66" charset="-78"/>
                    <a:sym typeface="Symbol" panose="05050102010706020507" pitchFamily="18" charset="2"/>
                  </a:rPr>
                  <a:t> =   </a:t>
                </a:r>
                <a:r>
                  <a:rPr lang="en-US" altLang="en-US" sz="2400" dirty="0">
                    <a:latin typeface="Californian FB" panose="0207040306080B030204" pitchFamily="18" charset="0"/>
                    <a:cs typeface="Arabic Typesetting" panose="03020402040406030203" pitchFamily="66" charset="-78"/>
                  </a:rPr>
                  <a:t>c</a:t>
                </a:r>
                <a:endParaRPr lang="en-US" altLang="en-US" sz="2400" dirty="0">
                  <a:latin typeface="Californian FB" panose="0207040306080B030204" pitchFamily="18" charset="0"/>
                  <a:cs typeface="Arabic Typesetting" panose="03020402040406030203" pitchFamily="66" charset="-78"/>
                  <a:sym typeface="Symbol" panose="05050102010706020507" pitchFamily="18" charset="2"/>
                </a:endParaRPr>
              </a:p>
              <a:p>
                <a:pPr algn="ctr">
                  <a:buFontTx/>
                  <a:buNone/>
                  <a:defRPr/>
                </a:pPr>
                <a:r>
                  <a:rPr lang="en-US" altLang="en-US" sz="2400" dirty="0">
                    <a:latin typeface="Californian FB" panose="0207040306080B030204" pitchFamily="18" charset="0"/>
                    <a:cs typeface="Arabic Typesetting" panose="03020402040406030203" pitchFamily="66" charset="-78"/>
                  </a:rPr>
                  <a:t>5 = c    ,     -5 = c  </a:t>
                </a:r>
              </a:p>
              <a:p>
                <a:pPr>
                  <a:buFontTx/>
                  <a:buNone/>
                  <a:defRPr/>
                </a:pPr>
                <a:r>
                  <a:rPr lang="en-US" altLang="en-US" sz="2400" dirty="0">
                    <a:latin typeface="Californian FB" panose="0207040306080B030204" pitchFamily="18" charset="0"/>
                    <a:cs typeface="Arabic Typesetting" panose="03020402040406030203" pitchFamily="66" charset="-78"/>
                  </a:rPr>
                  <a:t>                             reject</a:t>
                </a:r>
              </a:p>
              <a:p>
                <a:pPr algn="ctr">
                  <a:buFontTx/>
                  <a:buNone/>
                  <a:defRPr/>
                </a:pPr>
                <a:endParaRPr lang="en-US" altLang="en-US" dirty="0">
                  <a:latin typeface="Californian FB" panose="0207040306080B030204" pitchFamily="18" charset="0"/>
                  <a:cs typeface="Arabic Typesetting" panose="03020402040406030203" pitchFamily="66" charset="-78"/>
                </a:endParaRPr>
              </a:p>
              <a:p>
                <a:pPr marL="0" indent="0">
                  <a:buFontTx/>
                  <a:buNone/>
                  <a:defRPr/>
                </a:pPr>
                <a:endParaRPr lang="en-US" dirty="0"/>
              </a:p>
            </p:txBody>
          </p:sp>
        </mc:Choice>
        <mc:Fallback xmlns="">
          <p:sp>
            <p:nvSpPr>
              <p:cNvPr id="2" name="Content Placeholder 1">
                <a:extLst>
                  <a:ext uri="{FF2B5EF4-FFF2-40B4-BE49-F238E27FC236}">
                    <a16:creationId xmlns:a16="http://schemas.microsoft.com/office/drawing/2014/main" id="{08FB15F2-C6F5-409E-8C33-5218B72E4F1E}"/>
                  </a:ext>
                </a:extLst>
              </p:cNvPr>
              <p:cNvSpPr>
                <a:spLocks noGrp="1" noRot="1" noChangeAspect="1" noMove="1" noResize="1" noEditPoints="1" noAdjustHandles="1" noChangeArrowheads="1" noChangeShapeType="1" noTextEdit="1"/>
              </p:cNvSpPr>
              <p:nvPr>
                <p:ph idx="1"/>
              </p:nvPr>
            </p:nvSpPr>
            <p:spPr>
              <a:xfrm>
                <a:off x="304800" y="1981200"/>
                <a:ext cx="3292475" cy="2971800"/>
              </a:xfrm>
              <a:blipFill>
                <a:blip r:embed="rId5"/>
                <a:stretch>
                  <a:fillRect t="-1434" b="-10246"/>
                </a:stretch>
              </a:blipFill>
            </p:spPr>
            <p:txBody>
              <a:bodyPr/>
              <a:lstStyle/>
              <a:p>
                <a:r>
                  <a:rPr lang="en-US">
                    <a:noFill/>
                  </a:rPr>
                  <a:t> </a:t>
                </a:r>
              </a:p>
            </p:txBody>
          </p:sp>
        </mc:Fallback>
      </mc:AlternateContent>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750"/>
                                  </p:stCondLst>
                                  <p:childTnLst>
                                    <p:set>
                                      <p:cBhvr>
                                        <p:cTn id="6" dur="1" fill="hold">
                                          <p:stCondLst>
                                            <p:cond delay="0"/>
                                          </p:stCondLst>
                                        </p:cTn>
                                        <p:tgtEl>
                                          <p:spTgt spid="20495"/>
                                        </p:tgtEl>
                                        <p:attrNameLst>
                                          <p:attrName>style.visibility</p:attrName>
                                        </p:attrNameLst>
                                      </p:cBhvr>
                                      <p:to>
                                        <p:strVal val="visible"/>
                                      </p:to>
                                    </p:set>
                                    <p:anim calcmode="lin" valueType="num">
                                      <p:cBhvr additive="base">
                                        <p:cTn id="7" dur="1750" fill="hold"/>
                                        <p:tgtEl>
                                          <p:spTgt spid="20495"/>
                                        </p:tgtEl>
                                        <p:attrNameLst>
                                          <p:attrName>ppt_x</p:attrName>
                                        </p:attrNameLst>
                                      </p:cBhvr>
                                      <p:tavLst>
                                        <p:tav tm="0">
                                          <p:val>
                                            <p:strVal val="0-#ppt_w/2"/>
                                          </p:val>
                                        </p:tav>
                                        <p:tav tm="100000">
                                          <p:val>
                                            <p:strVal val="#ppt_x"/>
                                          </p:val>
                                        </p:tav>
                                      </p:tavLst>
                                    </p:anim>
                                    <p:anim calcmode="lin" valueType="num">
                                      <p:cBhvr additive="base">
                                        <p:cTn id="8" dur="1750" fill="hold"/>
                                        <p:tgtEl>
                                          <p:spTgt spid="2049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17" presetClass="entr" presetSubtype="1" fill="hold" nodeType="afterEffect">
                                  <p:stCondLst>
                                    <p:cond delay="500"/>
                                  </p:stCondLst>
                                  <p:childTnLst>
                                    <p:set>
                                      <p:cBhvr>
                                        <p:cTn id="11" dur="1" fill="hold">
                                          <p:stCondLst>
                                            <p:cond delay="0"/>
                                          </p:stCondLst>
                                        </p:cTn>
                                        <p:tgtEl>
                                          <p:spTgt spid="20494"/>
                                        </p:tgtEl>
                                        <p:attrNameLst>
                                          <p:attrName>style.visibility</p:attrName>
                                        </p:attrNameLst>
                                      </p:cBhvr>
                                      <p:to>
                                        <p:strVal val="visible"/>
                                      </p:to>
                                    </p:set>
                                    <p:anim calcmode="lin" valueType="num">
                                      <p:cBhvr>
                                        <p:cTn id="12" dur="750" fill="hold"/>
                                        <p:tgtEl>
                                          <p:spTgt spid="20494"/>
                                        </p:tgtEl>
                                        <p:attrNameLst>
                                          <p:attrName>ppt_x</p:attrName>
                                        </p:attrNameLst>
                                      </p:cBhvr>
                                      <p:tavLst>
                                        <p:tav tm="0">
                                          <p:val>
                                            <p:strVal val="#ppt_x"/>
                                          </p:val>
                                        </p:tav>
                                        <p:tav tm="100000">
                                          <p:val>
                                            <p:strVal val="#ppt_x"/>
                                          </p:val>
                                        </p:tav>
                                      </p:tavLst>
                                    </p:anim>
                                    <p:anim calcmode="lin" valueType="num">
                                      <p:cBhvr>
                                        <p:cTn id="13" dur="750" fill="hold"/>
                                        <p:tgtEl>
                                          <p:spTgt spid="20494"/>
                                        </p:tgtEl>
                                        <p:attrNameLst>
                                          <p:attrName>ppt_y</p:attrName>
                                        </p:attrNameLst>
                                      </p:cBhvr>
                                      <p:tavLst>
                                        <p:tav tm="0">
                                          <p:val>
                                            <p:strVal val="#ppt_y-#ppt_h/2"/>
                                          </p:val>
                                        </p:tav>
                                        <p:tav tm="100000">
                                          <p:val>
                                            <p:strVal val="#ppt_y"/>
                                          </p:val>
                                        </p:tav>
                                      </p:tavLst>
                                    </p:anim>
                                    <p:anim calcmode="lin" valueType="num">
                                      <p:cBhvr>
                                        <p:cTn id="14" dur="750" fill="hold"/>
                                        <p:tgtEl>
                                          <p:spTgt spid="20494"/>
                                        </p:tgtEl>
                                        <p:attrNameLst>
                                          <p:attrName>ppt_w</p:attrName>
                                        </p:attrNameLst>
                                      </p:cBhvr>
                                      <p:tavLst>
                                        <p:tav tm="0">
                                          <p:val>
                                            <p:strVal val="#ppt_w"/>
                                          </p:val>
                                        </p:tav>
                                        <p:tav tm="100000">
                                          <p:val>
                                            <p:strVal val="#ppt_w"/>
                                          </p:val>
                                        </p:tav>
                                      </p:tavLst>
                                    </p:anim>
                                    <p:anim calcmode="lin" valueType="num">
                                      <p:cBhvr>
                                        <p:cTn id="15" dur="750" fill="hold"/>
                                        <p:tgtEl>
                                          <p:spTgt spid="20494"/>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fade">
                                      <p:cBhvr>
                                        <p:cTn id="20" dur="1500"/>
                                        <p:tgtEl>
                                          <p:spTgt spid="2">
                                            <p:txEl>
                                              <p:pRg st="0" end="0"/>
                                            </p:txEl>
                                          </p:spTgt>
                                        </p:tgtEl>
                                      </p:cBhvr>
                                    </p:animEffect>
                                    <p:anim calcmode="lin" valueType="num">
                                      <p:cBhvr>
                                        <p:cTn id="21"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2" dur="1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1500"/>
                                        <p:tgtEl>
                                          <p:spTgt spid="2">
                                            <p:txEl>
                                              <p:pRg st="1" end="1"/>
                                            </p:txEl>
                                          </p:spTgt>
                                        </p:tgtEl>
                                      </p:cBhvr>
                                    </p:animEffect>
                                    <p:anim calcmode="lin" valueType="num">
                                      <p:cBhvr>
                                        <p:cTn id="28"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9" dur="1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1500"/>
                                        <p:tgtEl>
                                          <p:spTgt spid="2">
                                            <p:txEl>
                                              <p:pRg st="2" end="2"/>
                                            </p:txEl>
                                          </p:spTgt>
                                        </p:tgtEl>
                                      </p:cBhvr>
                                    </p:animEffect>
                                    <p:anim calcmode="lin" valueType="num">
                                      <p:cBhvr>
                                        <p:cTn id="35"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6" dur="1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fade">
                                      <p:cBhvr>
                                        <p:cTn id="41" dur="1500"/>
                                        <p:tgtEl>
                                          <p:spTgt spid="2">
                                            <p:txEl>
                                              <p:pRg st="3" end="3"/>
                                            </p:txEl>
                                          </p:spTgt>
                                        </p:tgtEl>
                                      </p:cBhvr>
                                    </p:animEffect>
                                    <p:anim calcmode="lin" valueType="num">
                                      <p:cBhvr>
                                        <p:cTn id="42" dur="1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3" dur="1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fade">
                                      <p:cBhvr>
                                        <p:cTn id="48" dur="1500"/>
                                        <p:tgtEl>
                                          <p:spTgt spid="2">
                                            <p:txEl>
                                              <p:pRg st="4" end="4"/>
                                            </p:txEl>
                                          </p:spTgt>
                                        </p:tgtEl>
                                      </p:cBhvr>
                                    </p:animEffect>
                                    <p:anim calcmode="lin" valueType="num">
                                      <p:cBhvr>
                                        <p:cTn id="49" dur="1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0" dur="1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fade">
                                      <p:cBhvr>
                                        <p:cTn id="55" dur="1500"/>
                                        <p:tgtEl>
                                          <p:spTgt spid="2">
                                            <p:txEl>
                                              <p:pRg st="5" end="5"/>
                                            </p:txEl>
                                          </p:spTgt>
                                        </p:tgtEl>
                                      </p:cBhvr>
                                    </p:animEffect>
                                    <p:anim calcmode="lin" valueType="num">
                                      <p:cBhvr>
                                        <p:cTn id="56" dur="1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7" dur="1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fade">
                                      <p:cBhvr>
                                        <p:cTn id="62" dur="1500"/>
                                        <p:tgtEl>
                                          <p:spTgt spid="2">
                                            <p:txEl>
                                              <p:pRg st="6" end="6"/>
                                            </p:txEl>
                                          </p:spTgt>
                                        </p:tgtEl>
                                      </p:cBhvr>
                                    </p:animEffect>
                                    <p:anim calcmode="lin" valueType="num">
                                      <p:cBhvr>
                                        <p:cTn id="63" dur="1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64" dur="1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1500"/>
                            </p:stCondLst>
                            <p:childTnLst>
                              <p:par>
                                <p:cTn id="66" presetID="2" presetClass="entr" presetSubtype="8" fill="hold" nodeType="afterEffect">
                                  <p:stCondLst>
                                    <p:cond delay="0"/>
                                  </p:stCondLst>
                                  <p:childTnLst>
                                    <p:set>
                                      <p:cBhvr>
                                        <p:cTn id="67" dur="1" fill="hold">
                                          <p:stCondLst>
                                            <p:cond delay="0"/>
                                          </p:stCondLst>
                                        </p:cTn>
                                        <p:tgtEl>
                                          <p:spTgt spid="20493"/>
                                        </p:tgtEl>
                                        <p:attrNameLst>
                                          <p:attrName>style.visibility</p:attrName>
                                        </p:attrNameLst>
                                      </p:cBhvr>
                                      <p:to>
                                        <p:strVal val="visible"/>
                                      </p:to>
                                    </p:set>
                                    <p:anim calcmode="lin" valueType="num">
                                      <p:cBhvr additive="base">
                                        <p:cTn id="68" dur="1000" fill="hold"/>
                                        <p:tgtEl>
                                          <p:spTgt spid="20493"/>
                                        </p:tgtEl>
                                        <p:attrNameLst>
                                          <p:attrName>ppt_x</p:attrName>
                                        </p:attrNameLst>
                                      </p:cBhvr>
                                      <p:tavLst>
                                        <p:tav tm="0">
                                          <p:val>
                                            <p:strVal val="0-#ppt_w/2"/>
                                          </p:val>
                                        </p:tav>
                                        <p:tav tm="100000">
                                          <p:val>
                                            <p:strVal val="#ppt_x"/>
                                          </p:val>
                                        </p:tav>
                                      </p:tavLst>
                                    </p:anim>
                                    <p:anim calcmode="lin" valueType="num">
                                      <p:cBhvr additive="base">
                                        <p:cTn id="69" dur="1000" fill="hold"/>
                                        <p:tgtEl>
                                          <p:spTgt spid="20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5" grpId="0" autoUpdateAnimBg="0"/>
      <p:bldP spid="2"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4104</TotalTime>
  <Words>702</Words>
  <Application>Microsoft Office PowerPoint</Application>
  <PresentationFormat>On-screen Show (4:3)</PresentationFormat>
  <Paragraphs>100</Paragraphs>
  <Slides>13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Arabic Typesetting</vt:lpstr>
      <vt:lpstr>Arial</vt:lpstr>
      <vt:lpstr>Berlin Sans FB</vt:lpstr>
      <vt:lpstr>Californian FB</vt:lpstr>
      <vt:lpstr>Cambria Math</vt:lpstr>
      <vt:lpstr>Castellar</vt:lpstr>
      <vt:lpstr>Times New Roman</vt:lpstr>
      <vt:lpstr>Default Design</vt:lpstr>
      <vt:lpstr>Clip</vt:lpstr>
      <vt:lpstr>PYTHAGORAS</vt:lpstr>
      <vt:lpstr>Background Information</vt:lpstr>
      <vt:lpstr>Pythagoras’ Roots  and Routes </vt:lpstr>
      <vt:lpstr>Important Contributions</vt:lpstr>
      <vt:lpstr>Pythagoras’ Theorem can ONLY be applied to a right triangle….therefore, we begin with  What is a right triangle…. </vt:lpstr>
      <vt:lpstr>PowerPoint Presentation</vt:lpstr>
      <vt:lpstr>What is the Pythagorean Theorem ???????</vt:lpstr>
      <vt:lpstr>HOW IS THE PYTHAGOREAN THEOREM USED TODAY? </vt:lpstr>
      <vt:lpstr>Let’s See How it Works! Find the Hypotenuse</vt:lpstr>
      <vt:lpstr>How to Find a Leg</vt:lpstr>
      <vt:lpstr>Let’s consider this….</vt:lpstr>
      <vt:lpstr>Please turn to Pythagorean Theorem Notes Page in your packet and let’s begin practicing!</vt:lpstr>
      <vt:lpstr>2. List two different ways to IDENTIFY the most important side.</vt:lpstr>
    </vt:vector>
  </TitlesOfParts>
  <Company>Villanova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PYTHAGORAS</dc:title>
  <dc:creator>SCSC</dc:creator>
  <cp:lastModifiedBy>KRISTIN WIST</cp:lastModifiedBy>
  <cp:revision>203</cp:revision>
  <dcterms:created xsi:type="dcterms:W3CDTF">2000-05-09T20:18:46Z</dcterms:created>
  <dcterms:modified xsi:type="dcterms:W3CDTF">2022-01-21T14:00:20Z</dcterms:modified>
</cp:coreProperties>
</file>