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8"/>
  </p:notesMasterIdLst>
  <p:sldIdLst>
    <p:sldId id="259" r:id="rId2"/>
    <p:sldId id="257" r:id="rId3"/>
    <p:sldId id="258" r:id="rId4"/>
    <p:sldId id="256" r:id="rId5"/>
    <p:sldId id="260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72" r:id="rId14"/>
    <p:sldId id="271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2ECADFC-84D9-4845-A523-F45DC8EA3634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0CB372-C437-4151-A081-68EC794D0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4FA012-207E-44BF-B236-31F88321EC0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7A1F61-EE79-45D9-B2A1-A428F5B472C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C5D742-8C22-420E-A139-2752F7930C94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79A528-5526-4E7D-8861-7A450414A4AE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4588BC-DAE5-4B50-B276-92292766410C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B5B67D-B845-496B-AC0D-EC9C9F147F1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F084C7-73FE-4FEE-9DA7-8D3D69AAA8D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14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F084C7-73FE-4FEE-9DA7-8D3D69AAA8D8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153A1A-D824-44EA-841E-488A0365623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F85C1C-C896-4264-9979-F99FA601A1CC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D3458F0-F579-4761-86B6-1C61B276E6C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B98017-290F-433A-8F7B-4F54A419183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D3F0FC-51A4-4081-BDC0-C67BE4F3A78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574ECE-1541-4F86-9F16-7E401324C25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E60BED-D595-4260-97E9-58F008722A4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D1B032-98D9-47BD-9C4C-7BD03C7ECC4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/>
            </a:lvl1pPr>
          </a:lstStyle>
          <a:p>
            <a:pPr>
              <a:defRPr/>
            </a:pPr>
            <a:fld id="{79F5395B-3B79-41E2-BA5F-1AC13A201D46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55C781-E1CE-4E12-B4C0-7140ADE1F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0187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20DB-E0EF-41F0-A0E2-14D8D3A7BECC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203C-57BD-4850-A45A-50AEF10FC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445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6000-1ED1-48C9-818E-E023558D9CB0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5A3A-AA52-43BF-8C31-A5AA563F7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6778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C284-0982-4532-8265-9E63D0C3098E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422C-3203-4081-A915-C4402F58B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85105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60CAE-BF0E-4B30-B864-BE586FEC1808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D50B-C2E2-489C-A5E0-37A435201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75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713D-17A7-41C7-A2DB-B64F0C7FF459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6EB8-57D0-4271-B66D-26800BCB5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09562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7C776-8C56-4B7C-B2A9-FCD8EF0C6079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F219-6853-4056-88D0-29BF8D007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627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42A9-91D7-47D7-8CB0-2390ECA24E3C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9C3F-5F25-436C-B084-6E12075C3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6588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85F3-EDBF-40C1-83E3-D77442D74275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758A-0A22-409A-AD58-E93EDF61B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22282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7ABA943-AAFB-41B5-9654-E10621337AEA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ED40A63-F8FC-46D0-8F44-E51908CC1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546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B69C7E2-3DE8-43BB-A592-F90CB2A07CFE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458DD71-0E34-451B-96D7-068DDC2C8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66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ＭＳ Ｐゴシック" charset="-128"/>
              </a:defRPr>
            </a:lvl1pPr>
          </a:lstStyle>
          <a:p>
            <a:pPr>
              <a:defRPr/>
            </a:pPr>
            <a:fld id="{46256F52-23EF-4A6E-BC08-BB89EC4C33B3}" type="datetimeFigureOut">
              <a:rPr lang="en-US"/>
              <a:pPr>
                <a:defRPr/>
              </a:pPr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A86571CF-A100-41B2-864D-B51C9F0D8D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3" r:id="rId4"/>
    <p:sldLayoutId id="2147483911" r:id="rId5"/>
    <p:sldLayoutId id="2147483904" r:id="rId6"/>
    <p:sldLayoutId id="2147483905" r:id="rId7"/>
    <p:sldLayoutId id="2147483912" r:id="rId8"/>
    <p:sldLayoutId id="2147483913" r:id="rId9"/>
    <p:sldLayoutId id="2147483906" r:id="rId10"/>
    <p:sldLayoutId id="2147483907" r:id="rId11"/>
  </p:sldLayoutIdLst>
  <p:transition spd="slow">
    <p:fade thruBlk="1"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charset="0"/>
          <a:ea typeface="ＭＳ Ｐゴシック" charset="0"/>
          <a:cs typeface="ＭＳ Ｐゴシック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charset="0"/>
          <a:ea typeface="ＭＳ Ｐゴシック" charset="0"/>
          <a:cs typeface="ＭＳ Ｐゴシック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charset="0"/>
          <a:ea typeface="ＭＳ Ｐゴシック" charset="0"/>
          <a:cs typeface="ＭＳ Ｐゴシック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charset="0"/>
          <a:ea typeface="ＭＳ Ｐゴシック" charset="0"/>
          <a:cs typeface="ＭＳ Ｐゴシック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charset="0"/>
          <a:ea typeface="ＭＳ Ｐゴシック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charset="0"/>
          <a:ea typeface="ＭＳ Ｐゴシック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charset="0"/>
          <a:ea typeface="ＭＳ Ｐゴシック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charset="0"/>
          <a:ea typeface="ＭＳ Ｐゴシック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swist.weebly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8062912" cy="12954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1">
                    <a:tint val="83000"/>
                    <a:satMod val="150000"/>
                  </a:schemeClr>
                </a:solidFill>
                <a:latin typeface="Curlz MT" pitchFamily="82" charset="0"/>
                <a:ea typeface="+mj-ea"/>
                <a:cs typeface="+mj-cs"/>
              </a:rPr>
              <a:t>Ms. </a:t>
            </a:r>
            <a:r>
              <a:rPr lang="en-US" sz="6000" dirty="0" err="1">
                <a:solidFill>
                  <a:schemeClr val="accent1">
                    <a:tint val="83000"/>
                    <a:satMod val="150000"/>
                  </a:schemeClr>
                </a:solidFill>
                <a:latin typeface="Curlz MT" pitchFamily="82" charset="0"/>
                <a:ea typeface="+mj-ea"/>
                <a:cs typeface="+mj-cs"/>
              </a:rPr>
              <a:t>Wist’s</a:t>
            </a:r>
            <a:r>
              <a:rPr lang="en-US" sz="6000" dirty="0">
                <a:solidFill>
                  <a:schemeClr val="accent1">
                    <a:tint val="83000"/>
                    <a:satMod val="150000"/>
                  </a:schemeClr>
                </a:solidFill>
                <a:latin typeface="Curlz MT" pitchFamily="82" charset="0"/>
                <a:ea typeface="+mj-ea"/>
                <a:cs typeface="+mj-cs"/>
              </a:rPr>
              <a:t> Room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600200"/>
            <a:ext cx="8610600" cy="4953000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sz="3200" b="1" dirty="0">
              <a:latin typeface="whatever it takes" pitchFamily="2" charset="0"/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3200" b="1" dirty="0">
                <a:latin typeface="Tekton Pro" pitchFamily="34" charset="0"/>
                <a:ea typeface="+mn-ea"/>
                <a:cs typeface="+mn-cs"/>
              </a:rPr>
              <a:t>Room 242</a:t>
            </a:r>
            <a:r>
              <a:rPr lang="en-US" sz="3200" b="1" dirty="0">
                <a:latin typeface="Tekton Pro" pitchFamily="34" charset="0"/>
                <a:ea typeface="+mn-ea"/>
                <a:cs typeface="+mn-cs"/>
              </a:rPr>
              <a:t>						       Math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b="1" dirty="0">
              <a:latin typeface="Tekton Pro" pitchFamily="34" charset="0"/>
              <a:ea typeface="+mn-ea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>
                <a:latin typeface="Tekton Pro" pitchFamily="34" charset="0"/>
                <a:ea typeface="+mn-ea"/>
                <a:cs typeface="+mn-cs"/>
              </a:rPr>
              <a:t>Please find a seat.  We will have a seating chart by the end of the week, so don’t get too attached to your seat.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b="1" dirty="0">
              <a:latin typeface="whatever it tak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If you are absent…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Papyrus" panose="03070502060502030205" pitchFamily="66" charset="0"/>
                <a:ea typeface="ＭＳ Ｐゴシック" panose="020B0600070205080204" pitchFamily="34" charset="-128"/>
              </a:rPr>
              <a:t>You are responsible for any missed work.  Any notes/assignments can be found in the crate in the back of the room.  I will not remind you if you missed an assignment.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Papyrus" panose="03070502060502030205" pitchFamily="66" charset="0"/>
                <a:ea typeface="ＭＳ Ｐゴシック" panose="020B0600070205080204" pitchFamily="34" charset="-128"/>
              </a:rPr>
              <a:t>If you miss a test or a quiz, you will need to schedule a time to stay with me and make it up.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b="1" u="sng">
              <a:latin typeface="Papyrus" panose="03070502060502030205" pitchFamily="66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b="1" u="sng">
                <a:latin typeface="Papyrus" panose="03070502060502030205" pitchFamily="66" charset="0"/>
                <a:ea typeface="ＭＳ Ｐゴシック" panose="020B0600070205080204" pitchFamily="34" charset="-128"/>
              </a:rPr>
              <a:t>It is your responsibility to make up work after you’re absent.  I will not track you down.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Classroom Rules…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514350" indent="-514350" eaLnBrk="1" hangingPunct="1">
              <a:buFont typeface="Georgia" panose="02040502050405020303" pitchFamily="18" charset="0"/>
              <a:buAutoNum type="arabicPeriod"/>
            </a:pPr>
            <a:r>
              <a:rPr lang="en-US" altLang="en-US" sz="4800">
                <a:latin typeface="Papyrus" panose="03070502060502030205" pitchFamily="66" charset="0"/>
                <a:ea typeface="ＭＳ Ｐゴシック" panose="020B0600070205080204" pitchFamily="34" charset="-128"/>
              </a:rPr>
              <a:t>Be respectful.</a:t>
            </a:r>
          </a:p>
          <a:p>
            <a:pPr marL="514350" indent="-514350" eaLnBrk="1" hangingPunct="1">
              <a:buFont typeface="Georgia" panose="02040502050405020303" pitchFamily="18" charset="0"/>
              <a:buAutoNum type="arabicPeriod"/>
            </a:pPr>
            <a:r>
              <a:rPr lang="en-US" altLang="en-US" sz="4800">
                <a:latin typeface="Papyrus" panose="03070502060502030205" pitchFamily="66" charset="0"/>
                <a:ea typeface="ＭＳ Ｐゴシック" panose="020B0600070205080204" pitchFamily="34" charset="-128"/>
              </a:rPr>
              <a:t>Be patient.</a:t>
            </a:r>
          </a:p>
          <a:p>
            <a:pPr marL="514350" indent="-514350" eaLnBrk="1" hangingPunct="1">
              <a:buFont typeface="Georgia" panose="02040502050405020303" pitchFamily="18" charset="0"/>
              <a:buAutoNum type="arabicPeriod"/>
            </a:pPr>
            <a:r>
              <a:rPr lang="en-US" altLang="en-US" sz="4800">
                <a:latin typeface="Papyrus" panose="03070502060502030205" pitchFamily="66" charset="0"/>
                <a:ea typeface="ＭＳ Ｐゴシック" panose="020B0600070205080204" pitchFamily="34" charset="-128"/>
              </a:rPr>
              <a:t>Be on task.</a:t>
            </a:r>
          </a:p>
          <a:p>
            <a:pPr marL="514350" indent="-514350" eaLnBrk="1" hangingPunct="1">
              <a:buFont typeface="Georgia" panose="02040502050405020303" pitchFamily="18" charset="0"/>
              <a:buAutoNum type="arabicPeriod"/>
            </a:pPr>
            <a:r>
              <a:rPr lang="en-US" altLang="en-US" sz="4800">
                <a:latin typeface="Papyrus" panose="03070502060502030205" pitchFamily="66" charset="0"/>
                <a:ea typeface="ＭＳ Ｐゴシック" panose="020B0600070205080204" pitchFamily="34" charset="-128"/>
              </a:rPr>
              <a:t>Be prepared.</a:t>
            </a:r>
          </a:p>
          <a:p>
            <a:pPr marL="514350" indent="-514350" eaLnBrk="1" hangingPunct="1">
              <a:buFont typeface="Georgia" panose="02040502050405020303" pitchFamily="18" charset="0"/>
              <a:buAutoNum type="arabicPeriod"/>
            </a:pPr>
            <a:r>
              <a:rPr lang="en-US" altLang="en-US" sz="4800">
                <a:latin typeface="Papyrus" panose="03070502060502030205" pitchFamily="66" charset="0"/>
                <a:ea typeface="ＭＳ Ｐゴシック" panose="020B0600070205080204" pitchFamily="34" charset="-128"/>
              </a:rPr>
              <a:t>Be on time. 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Consequences…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In this class, I expect you follow my classroom expectations.  If you fail to do so, the following steps will occur:</a:t>
            </a:r>
          </a:p>
          <a:p>
            <a:pPr marL="514350" indent="-514350" eaLnBrk="1" fontAlgn="auto" hangingPunct="1">
              <a:spcAft>
                <a:spcPts val="0"/>
              </a:spcAft>
              <a:buFont typeface="Georgia" pitchFamily="18" charset="0"/>
              <a:buAutoNum type="arabicPeriod"/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Verbal warning</a:t>
            </a:r>
          </a:p>
          <a:p>
            <a:pPr marL="514350" indent="-514350" eaLnBrk="1" fontAlgn="auto" hangingPunct="1">
              <a:spcAft>
                <a:spcPts val="0"/>
              </a:spcAft>
              <a:buFont typeface="Georgia" pitchFamily="18" charset="0"/>
              <a:buAutoNum type="arabicPeriod"/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Student conference</a:t>
            </a:r>
          </a:p>
          <a:p>
            <a:pPr marL="514350" indent="-514350" eaLnBrk="1" fontAlgn="auto" hangingPunct="1">
              <a:spcAft>
                <a:spcPts val="0"/>
              </a:spcAft>
              <a:buFont typeface="Georgia" pitchFamily="18" charset="0"/>
              <a:buAutoNum type="arabicPeriod"/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Detention/parent contact</a:t>
            </a:r>
          </a:p>
          <a:p>
            <a:pPr marL="514350" indent="-514350" eaLnBrk="1" fontAlgn="auto" hangingPunct="1">
              <a:spcAft>
                <a:spcPts val="0"/>
              </a:spcAft>
              <a:buFont typeface="Georgia" pitchFamily="18" charset="0"/>
              <a:buAutoNum type="arabicPeriod"/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Referral to administration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u="sng" dirty="0">
              <a:latin typeface="Papyrus" pitchFamily="66" charset="0"/>
              <a:ea typeface="+mn-ea"/>
              <a:cs typeface="+mn-cs"/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u="sng" dirty="0">
                <a:latin typeface="Papyrus" pitchFamily="66" charset="0"/>
                <a:ea typeface="+mn-ea"/>
                <a:cs typeface="+mn-cs"/>
              </a:rPr>
              <a:t>Severe interruption:  sent to the office immediately</a:t>
            </a:r>
            <a:r>
              <a:rPr lang="en-US" u="sng" dirty="0">
                <a:latin typeface="whatever it takes" pitchFamily="2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Substitute procedures…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If I should be absent from school, I expect you to give the substitute complete respect.  </a:t>
            </a:r>
          </a:p>
          <a:p>
            <a:pPr eaLnBrk="1" hangingPunct="1"/>
            <a:r>
              <a:rPr lang="en-US" altLang="en-US" sz="24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All rules and procedures should be followed every day regardless of who is at the front of the room.  </a:t>
            </a:r>
          </a:p>
          <a:p>
            <a:pPr eaLnBrk="1" hangingPunct="1"/>
            <a:r>
              <a:rPr lang="en-US" altLang="en-US" sz="24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If your name is left by a substitute for any negative reason, you will receive a referral, a detention with me after school, and I will call home. </a:t>
            </a:r>
          </a:p>
          <a:p>
            <a:pPr eaLnBrk="1" hangingPunct="1"/>
            <a:r>
              <a:rPr lang="en-US" altLang="en-US" sz="24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The number one rule in this class is to be respectful.  This </a:t>
            </a:r>
            <a:r>
              <a:rPr lang="en-US" altLang="en-US" sz="2400" u="sng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does not</a:t>
            </a:r>
            <a:r>
              <a:rPr lang="en-US" altLang="en-US" sz="24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 change when I</a:t>
            </a:r>
            <a:r>
              <a:rPr lang="ja-JP" altLang="en-US" sz="24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m not here.  </a:t>
            </a:r>
            <a:endParaRPr lang="en-US" altLang="en-US" sz="2400" dirty="0">
              <a:latin typeface="Papyrus" panose="03070502060502030205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How will you be graded?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828800" y="1454150"/>
            <a:ext cx="4800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FF388C"/>
              </a:buClr>
              <a:buFontTx/>
              <a:buNone/>
            </a:pPr>
            <a:endParaRPr lang="en-US" altLang="en-US" u="sng">
              <a:solidFill>
                <a:srgbClr val="FFFFFF"/>
              </a:solidFill>
            </a:endParaRPr>
          </a:p>
          <a:p>
            <a:pPr algn="ctr" eaLnBrk="1" hangingPunct="1">
              <a:buClr>
                <a:srgbClr val="FF388C"/>
              </a:buClr>
              <a:buFontTx/>
              <a:buNone/>
            </a:pPr>
            <a:endParaRPr lang="en-US" altLang="en-US" u="sng">
              <a:solidFill>
                <a:srgbClr val="FFFFFF"/>
              </a:solidFill>
            </a:endParaRPr>
          </a:p>
          <a:p>
            <a:pPr algn="ctr" eaLnBrk="1" hangingPunct="1">
              <a:buClr>
                <a:srgbClr val="FF388C"/>
              </a:buClr>
              <a:buFontTx/>
              <a:buNone/>
            </a:pPr>
            <a:endParaRPr lang="en-US" altLang="en-US" u="sng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rgbClr val="FF388C"/>
              </a:buClr>
              <a:buFont typeface="Wingdings 2" charset="0"/>
              <a:buNone/>
              <a:defRPr/>
            </a:pPr>
            <a:r>
              <a:rPr lang="en-US" sz="2800" u="sng" dirty="0">
                <a:solidFill>
                  <a:prstClr val="white"/>
                </a:solidFill>
                <a:latin typeface="Papyrus" pitchFamily="66" charset="0"/>
              </a:rPr>
              <a:t>Grading Policy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388C"/>
              </a:buClr>
              <a:buFont typeface="Wingdings 2" charset="0"/>
              <a:buChar char=""/>
              <a:defRPr/>
            </a:pPr>
            <a:endParaRPr lang="en-US" sz="2800" u="sng" dirty="0">
              <a:solidFill>
                <a:prstClr val="white"/>
              </a:solidFill>
              <a:latin typeface="Papyru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Papyrus" pitchFamily="66" charset="0"/>
              </a:rPr>
              <a:t>Tests 40%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Papyrus" pitchFamily="66" charset="0"/>
              </a:rPr>
              <a:t>Quizzes 20%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Papyrus" pitchFamily="66" charset="0"/>
              </a:rPr>
              <a:t>Homework 25%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Papyrus" pitchFamily="66" charset="0"/>
              </a:rPr>
              <a:t>Participation 15%</a:t>
            </a:r>
          </a:p>
          <a:p>
            <a:pPr>
              <a:buFont typeface="Wingdings 2" charset="0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Website…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dirty="0">
              <a:ea typeface="ＭＳ Ｐゴシック" panose="020B0600070205080204" pitchFamily="34" charset="-128"/>
              <a:hlinkClick r:id="rId3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dirty="0">
              <a:ea typeface="ＭＳ Ｐゴシック" panose="020B0600070205080204" pitchFamily="34" charset="-128"/>
              <a:hlinkClick r:id="rId3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dirty="0">
              <a:ea typeface="ＭＳ Ｐゴシック" panose="020B0600070205080204" pitchFamily="34" charset="-128"/>
              <a:hlinkClick r:id="rId3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http://mswist.weebly.com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183670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Remember…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Papyrus" panose="03070502060502030205" pitchFamily="66" charset="0"/>
                <a:ea typeface="ＭＳ Ｐゴシック" panose="020B0600070205080204" pitchFamily="34" charset="-128"/>
              </a:rPr>
              <a:t>If you are not willing to learn, no one can help you.  If you are determined to learn, no one can stop you.</a:t>
            </a:r>
          </a:p>
          <a:p>
            <a:pPr eaLnBrk="1" hangingPunct="1"/>
            <a:r>
              <a:rPr lang="en-US" altLang="en-US" sz="3600">
                <a:latin typeface="Papyrus" panose="03070502060502030205" pitchFamily="66" charset="0"/>
                <a:ea typeface="ＭＳ Ｐゴシック" panose="020B0600070205080204" pitchFamily="34" charset="-128"/>
              </a:rPr>
              <a:t>I know that we are going to have an amazing year!  Work hard every day and I promise it will pay off!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Curlz MT" pitchFamily="82" charset="0"/>
                <a:ea typeface="+mj-ea"/>
                <a:cs typeface="+mj-cs"/>
              </a:rPr>
              <a:t>Welcome!</a:t>
            </a:r>
            <a:endParaRPr lang="en-US" sz="8000" dirty="0">
              <a:solidFill>
                <a:schemeClr val="accent2"/>
              </a:solidFill>
              <a:latin typeface="Curlz MT" pitchFamily="82" charset="0"/>
              <a:ea typeface="+mj-ea"/>
              <a:cs typeface="+mj-c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br>
              <a:rPr lang="en-US" altLang="en-US" sz="4000">
                <a:latin typeface="Tekton Pro" panose="020F0403020208020904" pitchFamily="34" charset="0"/>
                <a:ea typeface="ＭＳ Ｐゴシック" panose="020B0600070205080204" pitchFamily="34" charset="-128"/>
              </a:rPr>
            </a:br>
            <a:r>
              <a:rPr lang="en-US" altLang="en-US" sz="4000">
                <a:latin typeface="Tekton Pro" panose="020F0403020208020904" pitchFamily="34" charset="0"/>
                <a:ea typeface="ＭＳ Ｐゴシック" panose="020B0600070205080204" pitchFamily="34" charset="-128"/>
              </a:rPr>
              <a:t>“If you are not willing to learn, no one can help you.  If you are determined to learn, no one can stop you.”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24" y="2690507"/>
            <a:ext cx="26986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724400" cy="1295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/>
                </a:solidFill>
                <a:latin typeface="Curlz MT" pitchFamily="82" charset="0"/>
                <a:ea typeface="+mj-ea"/>
                <a:cs typeface="+mj-cs"/>
              </a:rPr>
              <a:t>A little about me…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18288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95" y="4439407"/>
            <a:ext cx="1371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88" y="2235828"/>
            <a:ext cx="1219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9" y="3122002"/>
            <a:ext cx="177958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94" y="114300"/>
            <a:ext cx="2154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1219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13" y="5328629"/>
            <a:ext cx="78804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6" descr="http://t2.gstatic.com/images?q=tbn:ANd9GcSyfMkhoU1g0Uc-Pb7uoDZZrGjd5TsWRB5qenFMoUPpGezvtDj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86" y="3587245"/>
            <a:ext cx="1752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4" descr="http://cruiseflamingotravel.com/wp-content/uploads/2011/05/travel_suitcase_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398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" y="1579959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43" y="1227643"/>
            <a:ext cx="970557" cy="982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5756" y="1543599"/>
            <a:ext cx="2597152" cy="1947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7911"/>
          <a:stretch/>
        </p:blipFill>
        <p:spPr>
          <a:xfrm rot="5400000">
            <a:off x="7264810" y="3128610"/>
            <a:ext cx="1774630" cy="2030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52" y="4704984"/>
            <a:ext cx="26162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02" y="4871429"/>
            <a:ext cx="1377013" cy="1600200"/>
          </a:xfrm>
          <a:prstGeom prst="rect">
            <a:avLst/>
          </a:prstGeom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6" y="4722562"/>
            <a:ext cx="1054528" cy="10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tcsnycmarathon.org/sites/default/files/tcs-marathon-logo_new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9" y="6227947"/>
            <a:ext cx="2744618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ctrTitle"/>
          </p:nvPr>
        </p:nvSpPr>
        <p:spPr>
          <a:xfrm>
            <a:off x="228600" y="776288"/>
            <a:ext cx="8374856" cy="1470025"/>
          </a:xfrm>
        </p:spPr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1">
                    <a:tint val="83000"/>
                    <a:satMod val="150000"/>
                  </a:schemeClr>
                </a:solidFill>
                <a:latin typeface="Papyrus" pitchFamily="66" charset="0"/>
                <a:ea typeface="+mj-ea"/>
                <a:cs typeface="+mj-cs"/>
              </a:rPr>
              <a:t>Classroom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397920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800" dirty="0">
              <a:latin typeface="Papyrus" pitchFamily="66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000" dirty="0">
                <a:latin typeface="Papyrus" pitchFamily="66" charset="0"/>
                <a:ea typeface="+mn-ea"/>
                <a:cs typeface="+mn-cs"/>
              </a:rPr>
              <a:t>Ms. Wist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0" dirty="0">
              <a:latin typeface="Papyrus" pitchFamily="66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000" dirty="0">
                <a:latin typeface="Papyrus" pitchFamily="66" charset="0"/>
                <a:ea typeface="+mn-ea"/>
                <a:cs typeface="+mn-cs"/>
              </a:rPr>
              <a:t>East Middle School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Coming into class…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>
              <a:latin typeface="whatever it takes" pitchFamily="2" charset="0"/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Be on time.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Enter the classroom quietly.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Go directly to your assigned seat.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Papyrus" pitchFamily="66" charset="0"/>
                <a:ea typeface="+mn-ea"/>
                <a:cs typeface="+mn-cs"/>
              </a:rPr>
              <a:t>Begin working on your Do Now.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whatever it tak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During class…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Listen and pay attention at all times.</a:t>
            </a:r>
          </a:p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Raise your hand to ask a question or to sharpen your pencil if it should break.</a:t>
            </a:r>
          </a:p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If I am writing notes, you</a:t>
            </a:r>
            <a:r>
              <a:rPr lang="ja-JP" altLang="en-US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d better be too. </a:t>
            </a:r>
            <a:r>
              <a:rPr lang="en-US" altLang="ja-JP" dirty="0">
                <a:latin typeface="Papyrus" panose="03070502060502030205" pitchFamily="66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</a:t>
            </a:r>
          </a:p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All Do </a:t>
            </a:r>
            <a:r>
              <a:rPr lang="en-US" altLang="en-US" dirty="0" err="1">
                <a:latin typeface="Papyrus" panose="03070502060502030205" pitchFamily="66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Nows</a:t>
            </a:r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, notes, homework assignments, tests, quizzes, etc. should be done in </a:t>
            </a:r>
            <a:r>
              <a:rPr lang="en-US" altLang="en-US" u="sng" dirty="0">
                <a:latin typeface="Papyrus" panose="03070502060502030205" pitchFamily="66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pencil</a:t>
            </a:r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.  Pens are frowned upon in math class.</a:t>
            </a:r>
          </a:p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Participate.  </a:t>
            </a:r>
          </a:p>
          <a:p>
            <a:pPr eaLnBrk="1" hangingPunct="1"/>
            <a:endParaRPr lang="en-US" altLang="en-US" dirty="0">
              <a:latin typeface="whatever it takes" pitchFamily="2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eaLnBrk="1" hangingPunct="1"/>
            <a:endParaRPr lang="en-US" altLang="en-US" dirty="0">
              <a:latin typeface="whatever it takes" pitchFamily="2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eaLnBrk="1" hangingPunct="1"/>
            <a:endParaRPr lang="en-US" altLang="en-US" dirty="0">
              <a:latin typeface="whatever it takes" pitchFamily="2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eaLnBrk="1" hangingPunct="1"/>
            <a:endParaRPr lang="en-US" altLang="en-US" dirty="0">
              <a:latin typeface="whatever it takes" pitchFamily="2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pPr eaLnBrk="1" hangingPunct="1"/>
            <a:endParaRPr lang="en-US" altLang="en-US" dirty="0">
              <a:latin typeface="whatever it tak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Assignments…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60042" y="1371600"/>
            <a:ext cx="8623916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You will be expected to do work each day in class.</a:t>
            </a:r>
          </a:p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All assignments are posted on my website, mswist.weebly.com and most notes/worksheets can be printed.</a:t>
            </a:r>
          </a:p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Always put your first and last name, the date, and your class period on each assignment if you are asked to submit it.</a:t>
            </a:r>
          </a:p>
          <a:p>
            <a:pPr eaLnBrk="1" hangingPunct="1"/>
            <a:r>
              <a:rPr lang="en-US" altLang="en-US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Homework assignments will consistently reinforce important concepts learned throughout the year.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Before leaving class…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You will be dismissed by </a:t>
            </a:r>
            <a:r>
              <a:rPr lang="en-US" altLang="en-US" sz="2800" u="sng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me</a:t>
            </a:r>
            <a:r>
              <a:rPr lang="en-US" altLang="en-US" sz="28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, not the bell.</a:t>
            </a:r>
          </a:p>
          <a:p>
            <a:pPr eaLnBrk="1" hangingPunct="1"/>
            <a:r>
              <a:rPr lang="en-US" altLang="en-US" sz="28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If we use calculators, we will not leave class until all my calculators are on the returned to the proper pockets.</a:t>
            </a:r>
          </a:p>
          <a:p>
            <a:pPr eaLnBrk="1" hangingPunct="1"/>
            <a:r>
              <a:rPr lang="en-US" altLang="en-US" sz="28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Pick up around your table.  </a:t>
            </a:r>
            <a:r>
              <a:rPr lang="en-US" altLang="en-US" sz="2800" b="1" u="sng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Do not </a:t>
            </a:r>
            <a:r>
              <a:rPr lang="en-US" altLang="en-US" sz="28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leave garbage on your desk or on the floor.</a:t>
            </a:r>
          </a:p>
          <a:p>
            <a:pPr eaLnBrk="1" hangingPunct="1"/>
            <a:r>
              <a:rPr lang="en-US" altLang="en-US" sz="2800" dirty="0">
                <a:latin typeface="Papyrus" panose="03070502060502030205" pitchFamily="66" charset="0"/>
                <a:ea typeface="ＭＳ Ｐゴシック" panose="020B0600070205080204" pitchFamily="34" charset="-128"/>
              </a:rPr>
              <a:t>If you borrow something from me, please be respectful and return it</a:t>
            </a:r>
            <a:r>
              <a:rPr lang="en-US" altLang="en-US" sz="2800" dirty="0">
                <a:latin typeface="whatever it takes" pitchFamily="2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/>
                </a:solidFill>
                <a:latin typeface="Papyrus" pitchFamily="66" charset="0"/>
                <a:ea typeface="+mj-ea"/>
                <a:cs typeface="+mj-cs"/>
              </a:rPr>
              <a:t>If you are tardy…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Papyrus" panose="03070502060502030205" pitchFamily="66" charset="0"/>
                <a:ea typeface="ＭＳ Ｐゴシック" panose="020B0600070205080204" pitchFamily="34" charset="-128"/>
              </a:rPr>
              <a:t>Tardiness is not acceptable.</a:t>
            </a:r>
          </a:p>
          <a:p>
            <a:pPr eaLnBrk="1" hangingPunct="1"/>
            <a:r>
              <a:rPr lang="en-US" altLang="en-US" sz="2800">
                <a:latin typeface="Papyrus" panose="03070502060502030205" pitchFamily="66" charset="0"/>
                <a:ea typeface="ＭＳ Ｐゴシック" panose="020B0600070205080204" pitchFamily="34" charset="-128"/>
              </a:rPr>
              <a:t>One unexcused tardy per quarter will result in a warning.  </a:t>
            </a:r>
          </a:p>
          <a:p>
            <a:pPr eaLnBrk="1" hangingPunct="1"/>
            <a:r>
              <a:rPr lang="en-US" altLang="ja-JP" sz="2800">
                <a:latin typeface="Papyrus" panose="03070502060502030205" pitchFamily="66" charset="0"/>
                <a:ea typeface="ＭＳ Ｐゴシック" panose="020B0600070205080204" pitchFamily="34" charset="-128"/>
              </a:rPr>
              <a:t>Any tardy after the that will result in after school detention.   </a:t>
            </a:r>
            <a:endParaRPr lang="en-US" altLang="en-US" sz="2800">
              <a:latin typeface="Papyrus" panose="03070502060502030205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9262</TotalTime>
  <Words>708</Words>
  <Application>Microsoft Office PowerPoint</Application>
  <PresentationFormat>On-screen Show (4:3)</PresentationFormat>
  <Paragraphs>98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Curlz MT</vt:lpstr>
      <vt:lpstr>Georgia</vt:lpstr>
      <vt:lpstr>Papyrus</vt:lpstr>
      <vt:lpstr>Tekton Pro</vt:lpstr>
      <vt:lpstr>Verdana</vt:lpstr>
      <vt:lpstr>whatever it takes</vt:lpstr>
      <vt:lpstr>Wingdings 2</vt:lpstr>
      <vt:lpstr>Verve</vt:lpstr>
      <vt:lpstr>Ms. Wist’s Room</vt:lpstr>
      <vt:lpstr>Welcome!</vt:lpstr>
      <vt:lpstr>A little about me…</vt:lpstr>
      <vt:lpstr>Classroom Procedures</vt:lpstr>
      <vt:lpstr>Coming into class…</vt:lpstr>
      <vt:lpstr>During class…</vt:lpstr>
      <vt:lpstr>Assignments…</vt:lpstr>
      <vt:lpstr>Before leaving class…</vt:lpstr>
      <vt:lpstr>If you are tardy…</vt:lpstr>
      <vt:lpstr>If you are absent…</vt:lpstr>
      <vt:lpstr>Classroom Rules…</vt:lpstr>
      <vt:lpstr>Consequences…</vt:lpstr>
      <vt:lpstr>Substitute procedures…</vt:lpstr>
      <vt:lpstr>How will you be graded?</vt:lpstr>
      <vt:lpstr>Website…</vt:lpstr>
      <vt:lpstr>Remember…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Procedures</dc:title>
  <dc:creator>Evin Shockey</dc:creator>
  <cp:lastModifiedBy>KRISTIN WIST</cp:lastModifiedBy>
  <cp:revision>548</cp:revision>
  <dcterms:created xsi:type="dcterms:W3CDTF">2010-07-26T18:38:49Z</dcterms:created>
  <dcterms:modified xsi:type="dcterms:W3CDTF">2022-09-08T15:35:15Z</dcterms:modified>
</cp:coreProperties>
</file>